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9"/>
  </p:notesMasterIdLst>
  <p:sldIdLst>
    <p:sldId id="256" r:id="rId2"/>
    <p:sldId id="304" r:id="rId3"/>
    <p:sldId id="401" r:id="rId4"/>
    <p:sldId id="257" r:id="rId5"/>
    <p:sldId id="362" r:id="rId6"/>
    <p:sldId id="363" r:id="rId7"/>
    <p:sldId id="364" r:id="rId8"/>
    <p:sldId id="293" r:id="rId9"/>
    <p:sldId id="294" r:id="rId10"/>
    <p:sldId id="361" r:id="rId11"/>
    <p:sldId id="342" r:id="rId12"/>
    <p:sldId id="356" r:id="rId13"/>
    <p:sldId id="353" r:id="rId14"/>
    <p:sldId id="343" r:id="rId15"/>
    <p:sldId id="366" r:id="rId16"/>
    <p:sldId id="262" r:id="rId17"/>
    <p:sldId id="344" r:id="rId18"/>
    <p:sldId id="368" r:id="rId19"/>
    <p:sldId id="369" r:id="rId20"/>
    <p:sldId id="389" r:id="rId21"/>
    <p:sldId id="370" r:id="rId22"/>
    <p:sldId id="372" r:id="rId23"/>
    <p:sldId id="373" r:id="rId24"/>
    <p:sldId id="374" r:id="rId25"/>
    <p:sldId id="375" r:id="rId26"/>
    <p:sldId id="313" r:id="rId27"/>
    <p:sldId id="317" r:id="rId28"/>
    <p:sldId id="379" r:id="rId29"/>
    <p:sldId id="380" r:id="rId30"/>
    <p:sldId id="381" r:id="rId31"/>
    <p:sldId id="382" r:id="rId32"/>
    <p:sldId id="383" r:id="rId33"/>
    <p:sldId id="384" r:id="rId34"/>
    <p:sldId id="386" r:id="rId35"/>
    <p:sldId id="385" r:id="rId36"/>
    <p:sldId id="390" r:id="rId37"/>
    <p:sldId id="396" r:id="rId38"/>
    <p:sldId id="397" r:id="rId39"/>
    <p:sldId id="398" r:id="rId40"/>
    <p:sldId id="399" r:id="rId41"/>
    <p:sldId id="400" r:id="rId42"/>
    <p:sldId id="378" r:id="rId43"/>
    <p:sldId id="349" r:id="rId44"/>
    <p:sldId id="376" r:id="rId45"/>
    <p:sldId id="377" r:id="rId46"/>
    <p:sldId id="367" r:id="rId47"/>
    <p:sldId id="285"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08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50"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BA6B3E-9B98-4C2E-82D5-604B0F0583DA}" type="datetimeFigureOut">
              <a:rPr lang="en-US" smtClean="0"/>
              <a:t>4/16/2025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78B89-F5C2-4086-9A04-0DDC2B4679E9}" type="slidenum">
              <a:rPr lang="en-US" smtClean="0"/>
              <a:t>‹#›</a:t>
            </a:fld>
            <a:endParaRPr lang="en-US"/>
          </a:p>
        </p:txBody>
      </p:sp>
    </p:spTree>
    <p:extLst>
      <p:ext uri="{BB962C8B-B14F-4D97-AF65-F5344CB8AC3E}">
        <p14:creationId xmlns:p14="http://schemas.microsoft.com/office/powerpoint/2010/main" val="783440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1E6E52-0B1C-403E-92F8-854DE0E5C081}"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C7A43E9-3F77-42C4-A492-F7A7E6CC6109}"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214391A-9B04-4642-BAAF-BA0EFEBAF6F2}"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65C4B38-9881-4823-9323-277C4393D772}"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ADADE6-F09A-438F-9BEF-CF6A4057EBA5}" type="datetime1">
              <a:rPr lang="en-US" smtClean="0"/>
              <a:t>4/16/2025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34A6DC-1A45-4A9F-A625-60973D7C8D66}"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0335038-CC04-4919-A21C-E61F9164B159}" type="datetime1">
              <a:rPr lang="en-US" smtClean="0"/>
              <a:t>4/16/2025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C460D2-51DA-499C-827F-4C8A9590E5C5}" type="datetime1">
              <a:rPr lang="en-US" smtClean="0"/>
              <a:t>4/16/2025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8EA1F7-0F9E-42B4-98A8-2AA4C5E4D73E}" type="datetime1">
              <a:rPr lang="en-US" smtClean="0"/>
              <a:t>4/16/2025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0DDE40-93EB-4D53-90A1-7F0A15DB1196}"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8A116F-B32A-41DB-A253-F700B6DE078D}" type="datetime1">
              <a:rPr lang="en-US" smtClean="0"/>
              <a:t>4/16/2025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DE8DF-0A49-4ECC-B94F-210247A4C6D7}" type="datetime1">
              <a:rPr lang="en-US" smtClean="0"/>
              <a:t>4/16/2025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04800"/>
            <a:ext cx="8458200" cy="1904999"/>
          </a:xfrm>
        </p:spPr>
        <p:txBody>
          <a:bodyPr>
            <a:noAutofit/>
          </a:bodyPr>
          <a:lstStyle/>
          <a:p>
            <a:r>
              <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AI-POWERED SKIN CANCER CLASSIFICATION: A VGG-19 AND FEATURE OPTIMIZATION APPROACH</a:t>
            </a:r>
          </a:p>
        </p:txBody>
      </p:sp>
      <p:sp>
        <p:nvSpPr>
          <p:cNvPr id="3" name="Subtitle 2"/>
          <p:cNvSpPr>
            <a:spLocks noGrp="1"/>
          </p:cNvSpPr>
          <p:nvPr>
            <p:ph type="subTitle" idx="1"/>
          </p:nvPr>
        </p:nvSpPr>
        <p:spPr>
          <a:xfrm>
            <a:off x="304800" y="3429000"/>
            <a:ext cx="8610600" cy="2819400"/>
          </a:xfrm>
        </p:spPr>
        <p:txBody>
          <a:bodyPr>
            <a:normAutofit/>
          </a:bodyPr>
          <a:lstStyle/>
          <a:p>
            <a:pPr algn="just"/>
            <a:r>
              <a:rPr lang="en-US" sz="22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PRESENTED BY</a:t>
            </a:r>
            <a:r>
              <a:rPr lang="en-US" sz="22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 </a:t>
            </a:r>
            <a:r>
              <a:rPr lang="en-US" sz="2200" b="1" dirty="0" err="1"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Neeraj</a:t>
            </a:r>
            <a:r>
              <a:rPr lang="en-US" sz="22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Emanuel (2022115122), A. </a:t>
            </a:r>
            <a:r>
              <a:rPr lang="en-US" sz="2200" b="1" dirty="0" err="1"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Sujith</a:t>
            </a:r>
            <a:r>
              <a:rPr lang="en-US" sz="22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(2022115312) &amp; Vishnu </a:t>
            </a:r>
            <a:r>
              <a:rPr lang="en-US" sz="2200" b="1" dirty="0" err="1"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Prasadh</a:t>
            </a:r>
            <a:r>
              <a:rPr lang="en-US" sz="22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(2022115302)</a:t>
            </a:r>
          </a:p>
          <a:p>
            <a:pPr algn="just"/>
            <a:endParaRPr lang="en-US" sz="22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en-US" sz="22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MENTORS: Dr. N. </a:t>
            </a:r>
            <a:r>
              <a:rPr lang="en-US" sz="2200" b="1" dirty="0" err="1"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Thangaraj</a:t>
            </a:r>
            <a:r>
              <a:rPr lang="en-US" sz="22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&amp; Dr. K. Arul </a:t>
            </a:r>
            <a:r>
              <a:rPr lang="en-US" sz="2200" b="1" dirty="0" err="1"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Deepa</a:t>
            </a:r>
            <a:endParaRPr lang="en-US" sz="22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en-US" sz="22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2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gn="just"/>
            <a:endParaRPr lang="en-US" sz="22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endParaRPr lang="en-US" sz="2200" b="1" dirty="0" smtClean="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CONTINUED..</a:t>
            </a:r>
            <a:endPar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lnSpc>
                <a:spcPct val="120000"/>
              </a:lnSpc>
            </a:pPr>
            <a:r>
              <a:rPr lang="en-GB" sz="2000" dirty="0">
                <a:latin typeface="Times New Roman" panose="02020603050405020304" pitchFamily="18" charset="0"/>
                <a:cs typeface="Times New Roman" panose="02020603050405020304" pitchFamily="18" charset="0"/>
              </a:rPr>
              <a:t>To address these challenges, this project proposes an AI-powered skin cancer classification system using a VGG-19 model combined with feature optimization</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a:latin typeface="Times New Roman" panose="02020603050405020304" pitchFamily="18" charset="0"/>
                <a:cs typeface="Times New Roman" panose="02020603050405020304" pitchFamily="18" charset="0"/>
              </a:rPr>
              <a:t> The availability of dermatologists and specialized diagnostic facilities is also a concern, particularly in remote or underserved areas, where patients may face delays in receiving proper medical attention.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a:latin typeface="Times New Roman" panose="02020603050405020304" pitchFamily="18" charset="0"/>
                <a:cs typeface="Times New Roman" panose="02020603050405020304" pitchFamily="18" charset="0"/>
              </a:rPr>
              <a:t>T</a:t>
            </a:r>
            <a:r>
              <a:rPr lang="en-GB" sz="2000" dirty="0" smtClean="0">
                <a:latin typeface="Times New Roman" panose="02020603050405020304" pitchFamily="18" charset="0"/>
                <a:cs typeface="Times New Roman" panose="02020603050405020304" pitchFamily="18" charset="0"/>
              </a:rPr>
              <a:t>he </a:t>
            </a:r>
            <a:r>
              <a:rPr lang="en-GB" sz="2000" dirty="0">
                <a:latin typeface="Times New Roman" panose="02020603050405020304" pitchFamily="18" charset="0"/>
                <a:cs typeface="Times New Roman" panose="02020603050405020304" pitchFamily="18" charset="0"/>
              </a:rPr>
              <a:t>increasing incidence of skin cancer requires faster and more scalable diagnostic solutions, which conventional methods may not adequately provide.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These </a:t>
            </a:r>
            <a:r>
              <a:rPr lang="en-GB" sz="2000" dirty="0">
                <a:latin typeface="Times New Roman" panose="02020603050405020304" pitchFamily="18" charset="0"/>
                <a:cs typeface="Times New Roman" panose="02020603050405020304" pitchFamily="18" charset="0"/>
              </a:rPr>
              <a:t>challenges highlight the need for advanced, technology-driven approaches, such as AI-based skin cancer classification, to improve diagnostic accuracy, reduce dependency on invasive procedures, and enable early intervention.</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dirty="0"/>
          </a:p>
        </p:txBody>
      </p:sp>
    </p:spTree>
    <p:extLst>
      <p:ext uri="{BB962C8B-B14F-4D97-AF65-F5344CB8AC3E}">
        <p14:creationId xmlns:p14="http://schemas.microsoft.com/office/powerpoint/2010/main" val="3037118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EXISTING SYSTEM</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417638"/>
            <a:ext cx="8229600" cy="4602162"/>
          </a:xfrm>
        </p:spPr>
        <p:txBody>
          <a:bodyPr>
            <a:normAutofit/>
          </a:bodyPr>
          <a:lstStyle/>
          <a:p>
            <a:pPr algn="just">
              <a:lnSpc>
                <a:spcPct val="120000"/>
              </a:lnSpc>
            </a:pPr>
            <a:r>
              <a:rPr lang="en-US" sz="2000" dirty="0">
                <a:latin typeface="Times New Roman" panose="02020603050405020304" pitchFamily="18" charset="0"/>
                <a:cs typeface="Times New Roman" panose="02020603050405020304" pitchFamily="18" charset="0"/>
              </a:rPr>
              <a:t>Early melanoma diagnosis is enhanced through AI-driven analysis of environmental factors. </a:t>
            </a:r>
            <a:endParaRPr lang="en-US" sz="2000" dirty="0" smtClean="0">
              <a:latin typeface="Times New Roman" panose="02020603050405020304" pitchFamily="18" charset="0"/>
              <a:cs typeface="Times New Roman" panose="02020603050405020304" pitchFamily="18" charset="0"/>
            </a:endParaRPr>
          </a:p>
          <a:p>
            <a:pPr algn="just">
              <a:lnSpc>
                <a:spcPct val="120000"/>
              </a:lnSpc>
            </a:pPr>
            <a:r>
              <a:rPr lang="en-US" sz="2000" dirty="0" smtClean="0">
                <a:latin typeface="Times New Roman" panose="02020603050405020304" pitchFamily="18" charset="0"/>
                <a:cs typeface="Times New Roman" panose="02020603050405020304" pitchFamily="18" charset="0"/>
              </a:rPr>
              <a:t>UVB </a:t>
            </a:r>
            <a:r>
              <a:rPr lang="en-US" sz="2000" dirty="0">
                <a:latin typeface="Times New Roman" panose="02020603050405020304" pitchFamily="18" charset="0"/>
                <a:cs typeface="Times New Roman" panose="02020603050405020304" pitchFamily="18" charset="0"/>
              </a:rPr>
              <a:t>exposure leads to DNA deterioration, forming photoproducts like CPDs and (6-4)PPS, which alter key genes. </a:t>
            </a:r>
            <a:endParaRPr lang="en-US" sz="2000" dirty="0" smtClean="0">
              <a:latin typeface="Times New Roman" panose="02020603050405020304" pitchFamily="18" charset="0"/>
              <a:cs typeface="Times New Roman" panose="02020603050405020304" pitchFamily="18" charset="0"/>
            </a:endParaRPr>
          </a:p>
          <a:p>
            <a:pPr algn="just">
              <a:lnSpc>
                <a:spcPct val="120000"/>
              </a:lnSpc>
            </a:pPr>
            <a:r>
              <a:rPr lang="en-US" sz="2000" dirty="0" smtClean="0">
                <a:latin typeface="Times New Roman" panose="02020603050405020304" pitchFamily="18" charset="0"/>
                <a:cs typeface="Times New Roman" panose="02020603050405020304" pitchFamily="18" charset="0"/>
              </a:rPr>
              <a:t>UV-induced </a:t>
            </a:r>
            <a:r>
              <a:rPr lang="en-US" sz="2000" dirty="0">
                <a:latin typeface="Times New Roman" panose="02020603050405020304" pitchFamily="18" charset="0"/>
                <a:cs typeface="Times New Roman" panose="02020603050405020304" pitchFamily="18" charset="0"/>
              </a:rPr>
              <a:t>mutations accumulate over time, transforming normal melanocytes into malignant melanoma cells. </a:t>
            </a:r>
            <a:endParaRPr lang="en-US" sz="2000" dirty="0" smtClean="0">
              <a:latin typeface="Times New Roman" panose="02020603050405020304" pitchFamily="18" charset="0"/>
              <a:cs typeface="Times New Roman" panose="02020603050405020304" pitchFamily="18" charset="0"/>
            </a:endParaRPr>
          </a:p>
          <a:p>
            <a:pPr algn="just">
              <a:lnSpc>
                <a:spcPct val="120000"/>
              </a:lnSpc>
            </a:pPr>
            <a:r>
              <a:rPr lang="en-US" sz="2000" dirty="0" smtClean="0">
                <a:latin typeface="Times New Roman" panose="02020603050405020304" pitchFamily="18" charset="0"/>
                <a:cs typeface="Times New Roman" panose="02020603050405020304" pitchFamily="18" charset="0"/>
              </a:rPr>
              <a:t>AI </a:t>
            </a:r>
            <a:r>
              <a:rPr lang="en-US" sz="2000" dirty="0">
                <a:latin typeface="Times New Roman" panose="02020603050405020304" pitchFamily="18" charset="0"/>
                <a:cs typeface="Times New Roman" panose="02020603050405020304" pitchFamily="18" charset="0"/>
              </a:rPr>
              <a:t>melanoma detection incorporates UV radiation, DNA damage, UV signature mutations, skin pigmentation, and melanin biochemistry. </a:t>
            </a:r>
            <a:endParaRPr lang="en-US" sz="2000" dirty="0" smtClean="0">
              <a:latin typeface="Times New Roman" panose="02020603050405020304" pitchFamily="18" charset="0"/>
              <a:cs typeface="Times New Roman" panose="02020603050405020304" pitchFamily="18" charset="0"/>
            </a:endParaRPr>
          </a:p>
          <a:p>
            <a:pPr algn="just">
              <a:lnSpc>
                <a:spcPct val="120000"/>
              </a:lnSpc>
            </a:pPr>
            <a:r>
              <a:rPr lang="en-US" sz="2000" dirty="0" smtClean="0">
                <a:latin typeface="Times New Roman" panose="02020603050405020304" pitchFamily="18" charset="0"/>
                <a:cs typeface="Times New Roman" panose="02020603050405020304" pitchFamily="18" charset="0"/>
              </a:rPr>
              <a:t>AI </a:t>
            </a:r>
            <a:r>
              <a:rPr lang="en-US" sz="2000" dirty="0">
                <a:latin typeface="Times New Roman" panose="02020603050405020304" pitchFamily="18" charset="0"/>
                <a:cs typeface="Times New Roman" panose="02020603050405020304" pitchFamily="18" charset="0"/>
              </a:rPr>
              <a:t>enhances accuracy, customization, interpretability, and ethical adherence in melanoma detection.</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13692634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CONTINUED</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417638"/>
            <a:ext cx="8229600" cy="4602162"/>
          </a:xfrm>
        </p:spPr>
        <p:txBody>
          <a:bodyPr>
            <a:normAutofit/>
          </a:bodyPr>
          <a:lstStyle/>
          <a:p>
            <a:pPr algn="just">
              <a:lnSpc>
                <a:spcPct val="120000"/>
              </a:lnSpc>
            </a:pPr>
            <a:r>
              <a:rPr lang="en-GB" sz="2000" dirty="0">
                <a:latin typeface="Times New Roman" panose="02020603050405020304" pitchFamily="18" charset="0"/>
                <a:cs typeface="Times New Roman" panose="02020603050405020304" pitchFamily="18" charset="0"/>
              </a:rPr>
              <a:t>AI identifies high-risk populations and regions, aiding in early detection and prevention on a large scale.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Overexposure </a:t>
            </a:r>
            <a:r>
              <a:rPr lang="en-GB" sz="2000" dirty="0">
                <a:latin typeface="Times New Roman" panose="02020603050405020304" pitchFamily="18" charset="0"/>
                <a:cs typeface="Times New Roman" panose="02020603050405020304" pitchFamily="18" charset="0"/>
              </a:rPr>
              <a:t>to UV radiation is a primary cause of the rising melanoma incidence since the mid-1960s.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Combining </a:t>
            </a:r>
            <a:r>
              <a:rPr lang="en-GB" sz="2000" dirty="0">
                <a:latin typeface="Times New Roman" panose="02020603050405020304" pitchFamily="18" charset="0"/>
                <a:cs typeface="Times New Roman" panose="02020603050405020304" pitchFamily="18" charset="0"/>
              </a:rPr>
              <a:t>AI with digital dermoscopy and environmental insights improves melanoma diagnosis and public health outcomes.</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dirty="0"/>
          </a:p>
        </p:txBody>
      </p:sp>
    </p:spTree>
    <p:extLst>
      <p:ext uri="{BB962C8B-B14F-4D97-AF65-F5344CB8AC3E}">
        <p14:creationId xmlns:p14="http://schemas.microsoft.com/office/powerpoint/2010/main" val="3429832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BLOCK </a:t>
            </a:r>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DIAGRAM-EXISTING SYSTEM </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966787" y="1676400"/>
            <a:ext cx="7210425" cy="4824295"/>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15099862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DRAWBACKS</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1000" y="1417638"/>
            <a:ext cx="8229600" cy="4525963"/>
          </a:xfrm>
        </p:spPr>
        <p:txBody>
          <a:bodyPr>
            <a:normAutofit/>
          </a:bodyPr>
          <a:lstStyle/>
          <a:p>
            <a:pPr algn="just">
              <a:lnSpc>
                <a:spcPct val="120000"/>
              </a:lnSpc>
            </a:pPr>
            <a:r>
              <a:rPr lang="en-GB" sz="2000" dirty="0">
                <a:latin typeface="Times New Roman" panose="02020603050405020304" pitchFamily="18" charset="0"/>
                <a:cs typeface="Times New Roman" panose="02020603050405020304" pitchFamily="18" charset="0"/>
              </a:rPr>
              <a:t>AI models, especially deep learning frameworks, demand significant computational power, making deployment challenging in resource-limited settings.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Deep </a:t>
            </a:r>
            <a:r>
              <a:rPr lang="en-GB" sz="2000" dirty="0">
                <a:latin typeface="Times New Roman" panose="02020603050405020304" pitchFamily="18" charset="0"/>
                <a:cs typeface="Times New Roman" panose="02020603050405020304" pitchFamily="18" charset="0"/>
              </a:rPr>
              <a:t>learning models, such as VGG-19, function as </a:t>
            </a:r>
            <a:r>
              <a:rPr lang="en-GB" sz="2000" dirty="0" smtClean="0">
                <a:latin typeface="Times New Roman" panose="02020603050405020304" pitchFamily="18" charset="0"/>
                <a:cs typeface="Times New Roman" panose="02020603050405020304" pitchFamily="18" charset="0"/>
              </a:rPr>
              <a:t>black </a:t>
            </a:r>
            <a:r>
              <a:rPr lang="en-GB" sz="2000" dirty="0">
                <a:latin typeface="Times New Roman" panose="02020603050405020304" pitchFamily="18" charset="0"/>
                <a:cs typeface="Times New Roman" panose="02020603050405020304" pitchFamily="18" charset="0"/>
              </a:rPr>
              <a:t>boxes</a:t>
            </a:r>
            <a:r>
              <a:rPr lang="en-GB" sz="2000" dirty="0" smtClean="0">
                <a:latin typeface="Times New Roman" panose="02020603050405020304" pitchFamily="18" charset="0"/>
                <a:cs typeface="Times New Roman" panose="02020603050405020304" pitchFamily="18" charset="0"/>
              </a:rPr>
              <a:t>, </a:t>
            </a:r>
            <a:r>
              <a:rPr lang="en-GB" sz="2000" dirty="0">
                <a:latin typeface="Times New Roman" panose="02020603050405020304" pitchFamily="18" charset="0"/>
                <a:cs typeface="Times New Roman" panose="02020603050405020304" pitchFamily="18" charset="0"/>
              </a:rPr>
              <a:t>making it difficult to interpret how decisions are made.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Adoption </a:t>
            </a:r>
            <a:r>
              <a:rPr lang="en-GB" sz="2000" dirty="0">
                <a:latin typeface="Times New Roman" panose="02020603050405020304" pitchFamily="18" charset="0"/>
                <a:cs typeface="Times New Roman" panose="02020603050405020304" pitchFamily="18" charset="0"/>
              </a:rPr>
              <a:t>in healthcare systems requires regulatory approval, training, and seamless integration with existing diagnostic practices.</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dirty="0"/>
          </a:p>
        </p:txBody>
      </p:sp>
    </p:spTree>
    <p:extLst>
      <p:ext uri="{BB962C8B-B14F-4D97-AF65-F5344CB8AC3E}">
        <p14:creationId xmlns:p14="http://schemas.microsoft.com/office/powerpoint/2010/main" val="3205514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PROPOSED SYSTEM</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20000"/>
              </a:lnSpc>
            </a:pPr>
            <a:r>
              <a:rPr lang="en-US" sz="2000" dirty="0" smtClean="0">
                <a:latin typeface="Times New Roman" panose="02020603050405020304" pitchFamily="18" charset="0"/>
                <a:cs typeface="Times New Roman" panose="02020603050405020304" pitchFamily="18" charset="0"/>
              </a:rPr>
              <a:t>In this proposed system </a:t>
            </a:r>
            <a:r>
              <a:rPr lang="en-GB" sz="2000" dirty="0" smtClean="0">
                <a:latin typeface="Times New Roman" panose="02020603050405020304" pitchFamily="18" charset="0"/>
                <a:cs typeface="Times New Roman" panose="02020603050405020304" pitchFamily="18" charset="0"/>
              </a:rPr>
              <a:t>AI-powered skin cancer classification: a VGG-19 and feature optimization approach </a:t>
            </a:r>
            <a:r>
              <a:rPr lang="en-US" sz="2000" dirty="0" smtClean="0">
                <a:latin typeface="Times New Roman" panose="02020603050405020304" pitchFamily="18" charset="0"/>
                <a:cs typeface="Times New Roman" panose="02020603050405020304" pitchFamily="18" charset="0"/>
              </a:rPr>
              <a:t>is proposed.</a:t>
            </a:r>
          </a:p>
          <a:p>
            <a:pPr algn="just">
              <a:lnSpc>
                <a:spcPct val="120000"/>
              </a:lnSpc>
            </a:pPr>
            <a:r>
              <a:rPr lang="en-US" sz="2000" dirty="0">
                <a:latin typeface="Times New Roman" panose="02020603050405020304" pitchFamily="18" charset="0"/>
                <a:cs typeface="Times New Roman" panose="02020603050405020304" pitchFamily="18" charset="0"/>
              </a:rPr>
              <a:t>Skin cancer, including Basal Cell Carcinoma (BCC), Squamous Cell Carcinoma (SCC), and Melanoma, is primarily caused by excessive UV exposure. </a:t>
            </a:r>
            <a:endParaRPr lang="en-US" sz="2000" dirty="0" smtClean="0">
              <a:latin typeface="Times New Roman" panose="02020603050405020304" pitchFamily="18" charset="0"/>
              <a:cs typeface="Times New Roman" panose="02020603050405020304" pitchFamily="18" charset="0"/>
            </a:endParaRPr>
          </a:p>
          <a:p>
            <a:pPr algn="just">
              <a:lnSpc>
                <a:spcPct val="120000"/>
              </a:lnSpc>
            </a:pPr>
            <a:r>
              <a:rPr lang="en-US" sz="2000" dirty="0" smtClean="0">
                <a:latin typeface="Times New Roman" panose="02020603050405020304" pitchFamily="18" charset="0"/>
                <a:cs typeface="Times New Roman" panose="02020603050405020304" pitchFamily="18" charset="0"/>
              </a:rPr>
              <a:t>Early </a:t>
            </a:r>
            <a:r>
              <a:rPr lang="en-US" sz="2000" dirty="0">
                <a:latin typeface="Times New Roman" panose="02020603050405020304" pitchFamily="18" charset="0"/>
                <a:cs typeface="Times New Roman" panose="02020603050405020304" pitchFamily="18" charset="0"/>
              </a:rPr>
              <a:t>detection is crucial for effective treatment. This project leverages AI to analyze UV-induced DNA damage, environmental factors, and skin pigment interactions for melanoma classification</a:t>
            </a:r>
            <a:r>
              <a:rPr lang="en-US" sz="2000" dirty="0" smtClean="0">
                <a:latin typeface="Times New Roman" panose="02020603050405020304" pitchFamily="18" charset="0"/>
                <a:cs typeface="Times New Roman" panose="02020603050405020304" pitchFamily="18" charset="0"/>
              </a:rPr>
              <a:t>.</a:t>
            </a:r>
          </a:p>
          <a:p>
            <a:pPr algn="just">
              <a:lnSpc>
                <a:spcPct val="120000"/>
              </a:lnSpc>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methodology includes Adaptive Median Filtering for noise reduction, thresholding for segmentation, and VGG-19 for feature extraction and classification. </a:t>
            </a:r>
            <a:endParaRPr lang="en-US" sz="2000" dirty="0" smtClean="0">
              <a:latin typeface="Times New Roman" panose="02020603050405020304" pitchFamily="18" charset="0"/>
              <a:cs typeface="Times New Roman" panose="02020603050405020304" pitchFamily="18" charset="0"/>
            </a:endParaRPr>
          </a:p>
          <a:p>
            <a:pPr algn="just">
              <a:lnSpc>
                <a:spcPct val="120000"/>
              </a:lnSpc>
            </a:pPr>
            <a:endParaRPr lang="en-US" sz="20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dirty="0"/>
          </a:p>
        </p:txBody>
      </p:sp>
    </p:spTree>
    <p:extLst>
      <p:ext uri="{BB962C8B-B14F-4D97-AF65-F5344CB8AC3E}">
        <p14:creationId xmlns:p14="http://schemas.microsoft.com/office/powerpoint/2010/main" val="40520301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CONTINUED…</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20000"/>
              </a:lnSpc>
            </a:pPr>
            <a:r>
              <a:rPr lang="en-IN" sz="2000" dirty="0">
                <a:latin typeface="Times New Roman" panose="02020603050405020304" pitchFamily="18" charset="0"/>
                <a:cs typeface="Times New Roman" panose="02020603050405020304" pitchFamily="18" charset="0"/>
              </a:rPr>
              <a:t>Flask enables real-time detection, while the Gray Level Co-occurrence Matrix (GLCM) enhances texture analysis. </a:t>
            </a:r>
            <a:endParaRPr lang="en-IN"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a:latin typeface="Times New Roman" panose="02020603050405020304" pitchFamily="18" charset="0"/>
                <a:cs typeface="Times New Roman" panose="02020603050405020304" pitchFamily="18" charset="0"/>
              </a:rPr>
              <a:t>Experimental results demonstrate the effectiveness of this approach in accurately identifying and classifying skin diseases, contributing to timely and efficient patient care.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IN" sz="2000" dirty="0" smtClean="0">
                <a:latin typeface="Times New Roman" panose="02020603050405020304" pitchFamily="18" charset="0"/>
                <a:cs typeface="Times New Roman" panose="02020603050405020304" pitchFamily="18" charset="0"/>
              </a:rPr>
              <a:t>This </a:t>
            </a:r>
            <a:r>
              <a:rPr lang="en-IN" sz="2000" dirty="0">
                <a:latin typeface="Times New Roman" panose="02020603050405020304" pitchFamily="18" charset="0"/>
                <a:cs typeface="Times New Roman" panose="02020603050405020304" pitchFamily="18" charset="0"/>
              </a:rPr>
              <a:t>automated framework minimizes reliance on dermatologists, improving early diagnosis and accessibility. </a:t>
            </a:r>
            <a:endParaRPr lang="en-IN" sz="2000" dirty="0" smtClean="0">
              <a:latin typeface="Times New Roman" panose="02020603050405020304" pitchFamily="18" charset="0"/>
              <a:cs typeface="Times New Roman" panose="02020603050405020304" pitchFamily="18" charset="0"/>
            </a:endParaRPr>
          </a:p>
          <a:p>
            <a:pPr algn="just">
              <a:lnSpc>
                <a:spcPct val="120000"/>
              </a:lnSpc>
            </a:pPr>
            <a:r>
              <a:rPr lang="en-IN" sz="2000" dirty="0" smtClean="0">
                <a:latin typeface="Times New Roman" panose="02020603050405020304" pitchFamily="18" charset="0"/>
                <a:cs typeface="Times New Roman" panose="02020603050405020304" pitchFamily="18" charset="0"/>
              </a:rPr>
              <a:t>Implemented </a:t>
            </a:r>
            <a:r>
              <a:rPr lang="en-IN" sz="2000" dirty="0">
                <a:latin typeface="Times New Roman" panose="02020603050405020304" pitchFamily="18" charset="0"/>
                <a:cs typeface="Times New Roman" panose="02020603050405020304" pitchFamily="18" charset="0"/>
              </a:rPr>
              <a:t>in Python, it ensures efficiency and scalability.</a:t>
            </a:r>
          </a:p>
          <a:p>
            <a:pPr algn="just">
              <a:lnSpc>
                <a:spcPct val="120000"/>
              </a:lnSpc>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BLOCK DIAGRAM-PROPOSED SYSTEM </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871238" y="1676400"/>
            <a:ext cx="5401524" cy="4285859"/>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dirty="0"/>
          </a:p>
        </p:txBody>
      </p:sp>
    </p:spTree>
    <p:extLst>
      <p:ext uri="{BB962C8B-B14F-4D97-AF65-F5344CB8AC3E}">
        <p14:creationId xmlns:p14="http://schemas.microsoft.com/office/powerpoint/2010/main" val="3700892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STAGES OF THIS PROJECT</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20000"/>
              </a:lnSpc>
            </a:pPr>
            <a:r>
              <a:rPr lang="en-US" sz="2000" dirty="0" smtClean="0">
                <a:latin typeface="Times New Roman" panose="02020603050405020304" pitchFamily="18" charset="0"/>
                <a:cs typeface="Times New Roman" panose="02020603050405020304" pitchFamily="18" charset="0"/>
              </a:rPr>
              <a:t>Preprocessing (Adaptive </a:t>
            </a:r>
            <a:r>
              <a:rPr lang="en-US" sz="2000" dirty="0">
                <a:latin typeface="Times New Roman" panose="02020603050405020304" pitchFamily="18" charset="0"/>
                <a:cs typeface="Times New Roman" panose="02020603050405020304" pitchFamily="18" charset="0"/>
              </a:rPr>
              <a:t>Median Filter)</a:t>
            </a:r>
          </a:p>
          <a:p>
            <a:pPr algn="just">
              <a:lnSpc>
                <a:spcPct val="120000"/>
              </a:lnSpc>
            </a:pPr>
            <a:r>
              <a:rPr lang="en-US" sz="2000" dirty="0">
                <a:latin typeface="Times New Roman" panose="02020603050405020304" pitchFamily="18" charset="0"/>
                <a:cs typeface="Times New Roman" panose="02020603050405020304" pitchFamily="18" charset="0"/>
              </a:rPr>
              <a:t>Segmentation </a:t>
            </a:r>
            <a:r>
              <a:rPr lang="en-US" sz="2000" dirty="0" smtClean="0">
                <a:latin typeface="Times New Roman" panose="02020603050405020304" pitchFamily="18" charset="0"/>
                <a:cs typeface="Times New Roman" panose="02020603050405020304" pitchFamily="18" charset="0"/>
              </a:rPr>
              <a:t>(Modified-FCM</a:t>
            </a:r>
            <a:r>
              <a:rPr lang="en-US" sz="2000" dirty="0">
                <a:latin typeface="Times New Roman" panose="02020603050405020304" pitchFamily="18" charset="0"/>
                <a:cs typeface="Times New Roman" panose="02020603050405020304" pitchFamily="18" charset="0"/>
              </a:rPr>
              <a:t>)</a:t>
            </a:r>
          </a:p>
          <a:p>
            <a:pPr algn="just">
              <a:lnSpc>
                <a:spcPct val="120000"/>
              </a:lnSpc>
            </a:pPr>
            <a:r>
              <a:rPr lang="en-GB" sz="2000" dirty="0">
                <a:latin typeface="Times New Roman" panose="02020603050405020304" pitchFamily="18" charset="0"/>
                <a:cs typeface="Times New Roman" panose="02020603050405020304" pitchFamily="18" charset="0"/>
              </a:rPr>
              <a:t>Feature Extraction (GLCM)</a:t>
            </a:r>
          </a:p>
          <a:p>
            <a:pPr algn="just">
              <a:lnSpc>
                <a:spcPct val="120000"/>
              </a:lnSpc>
            </a:pPr>
            <a:r>
              <a:rPr lang="en-GB" sz="2000" dirty="0" smtClean="0">
                <a:latin typeface="Times New Roman" panose="02020603050405020304" pitchFamily="18" charset="0"/>
                <a:cs typeface="Times New Roman" panose="02020603050405020304" pitchFamily="18" charset="0"/>
              </a:rPr>
              <a:t>Classification </a:t>
            </a:r>
            <a:r>
              <a:rPr lang="en-GB" sz="2000" dirty="0" smtClean="0">
                <a:latin typeface="Times New Roman" panose="02020603050405020304" pitchFamily="18" charset="0"/>
                <a:cs typeface="Times New Roman" panose="02020603050405020304" pitchFamily="18" charset="0"/>
              </a:rPr>
              <a:t>(VGG19)</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gn="just">
              <a:lnSpc>
                <a:spcPct val="120000"/>
              </a:lnSpc>
            </a:pPr>
            <a:endParaRPr lang="en-US" sz="20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dirty="0"/>
          </a:p>
        </p:txBody>
      </p:sp>
    </p:spTree>
    <p:extLst>
      <p:ext uri="{BB962C8B-B14F-4D97-AF65-F5344CB8AC3E}">
        <p14:creationId xmlns:p14="http://schemas.microsoft.com/office/powerpoint/2010/main" val="2597183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PREPROCESSING</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524000"/>
            <a:ext cx="8229600" cy="4800600"/>
          </a:xfrm>
        </p:spPr>
        <p:txBody>
          <a:bodyPr>
            <a:noAutofit/>
          </a:bodyPr>
          <a:lstStyle/>
          <a:p>
            <a:pPr algn="just">
              <a:lnSpc>
                <a:spcPct val="130000"/>
              </a:lnSpc>
            </a:pPr>
            <a:r>
              <a:rPr lang="en-GB" sz="2000" dirty="0">
                <a:latin typeface="Times New Roman" panose="02020603050405020304" pitchFamily="18" charset="0"/>
                <a:cs typeface="Times New Roman" panose="02020603050405020304" pitchFamily="18" charset="0"/>
              </a:rPr>
              <a:t>In the detection of skin diseases, preprocessing plays a crucial role in enhancing the quality of medical images for accurate analysis. </a:t>
            </a:r>
            <a:endParaRPr lang="en-GB" sz="2000" dirty="0" smtClean="0">
              <a:latin typeface="Times New Roman" panose="02020603050405020304" pitchFamily="18" charset="0"/>
              <a:cs typeface="Times New Roman" panose="02020603050405020304" pitchFamily="18" charset="0"/>
            </a:endParaRPr>
          </a:p>
          <a:p>
            <a:pPr algn="just">
              <a:lnSpc>
                <a:spcPct val="130000"/>
              </a:lnSpc>
            </a:pPr>
            <a:r>
              <a:rPr lang="en-GB" sz="2000" dirty="0" smtClean="0">
                <a:latin typeface="Times New Roman" panose="02020603050405020304" pitchFamily="18" charset="0"/>
                <a:cs typeface="Times New Roman" panose="02020603050405020304" pitchFamily="18" charset="0"/>
              </a:rPr>
              <a:t>One </a:t>
            </a:r>
            <a:r>
              <a:rPr lang="en-GB" sz="2000" dirty="0">
                <a:latin typeface="Times New Roman" panose="02020603050405020304" pitchFamily="18" charset="0"/>
                <a:cs typeface="Times New Roman" panose="02020603050405020304" pitchFamily="18" charset="0"/>
              </a:rPr>
              <a:t>commonly used technique is the Adaptive Median Filter.This filter works by preserving important details while effectively reducing noise in the image. </a:t>
            </a:r>
            <a:endParaRPr lang="en-GB" sz="2000" dirty="0" smtClean="0">
              <a:latin typeface="Times New Roman" panose="02020603050405020304" pitchFamily="18" charset="0"/>
              <a:cs typeface="Times New Roman" panose="02020603050405020304" pitchFamily="18" charset="0"/>
            </a:endParaRPr>
          </a:p>
          <a:p>
            <a:pPr algn="just">
              <a:lnSpc>
                <a:spcPct val="130000"/>
              </a:lnSpc>
            </a:pPr>
            <a:r>
              <a:rPr lang="en-GB" sz="2000" dirty="0" smtClean="0">
                <a:latin typeface="Times New Roman" panose="02020603050405020304" pitchFamily="18" charset="0"/>
                <a:cs typeface="Times New Roman" panose="02020603050405020304" pitchFamily="18" charset="0"/>
              </a:rPr>
              <a:t>In </a:t>
            </a:r>
            <a:r>
              <a:rPr lang="en-GB" sz="2000" dirty="0">
                <a:latin typeface="Times New Roman" panose="02020603050405020304" pitchFamily="18" charset="0"/>
                <a:cs typeface="Times New Roman" panose="02020603050405020304" pitchFamily="18" charset="0"/>
              </a:rPr>
              <a:t>the context of skin disease detection, this preprocessing step improves the clarity of dermoscopic images, making it easier for algorithms to identify patterns indicative of various skin conditions. </a:t>
            </a:r>
            <a:endParaRPr lang="en-GB" sz="2000" dirty="0" smtClean="0">
              <a:latin typeface="Times New Roman" panose="02020603050405020304" pitchFamily="18" charset="0"/>
              <a:cs typeface="Times New Roman" panose="02020603050405020304" pitchFamily="18" charset="0"/>
            </a:endParaRPr>
          </a:p>
          <a:p>
            <a:pPr algn="just">
              <a:lnSpc>
                <a:spcPct val="130000"/>
              </a:lnSpc>
            </a:pPr>
            <a:r>
              <a:rPr lang="en-GB" sz="2000" dirty="0" smtClean="0">
                <a:latin typeface="Times New Roman" panose="02020603050405020304" pitchFamily="18" charset="0"/>
                <a:cs typeface="Times New Roman" panose="02020603050405020304" pitchFamily="18" charset="0"/>
              </a:rPr>
              <a:t>By </a:t>
            </a:r>
            <a:r>
              <a:rPr lang="en-GB" sz="2000" dirty="0">
                <a:latin typeface="Times New Roman" panose="02020603050405020304" pitchFamily="18" charset="0"/>
                <a:cs typeface="Times New Roman" panose="02020603050405020304" pitchFamily="18" charset="0"/>
              </a:rPr>
              <a:t>reducing noise and enhancing relevant structures, the Adaptive Median Filter aids in improving the accuracy and reliability of subsequent diagnostic processes.</a:t>
            </a:r>
            <a:endParaRPr lang="en-US" sz="20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dirty="0"/>
          </a:p>
        </p:txBody>
      </p:sp>
    </p:spTree>
    <p:extLst>
      <p:ext uri="{BB962C8B-B14F-4D97-AF65-F5344CB8AC3E}">
        <p14:creationId xmlns:p14="http://schemas.microsoft.com/office/powerpoint/2010/main" val="28312590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algn="just">
              <a:lnSpc>
                <a:spcPct val="120000"/>
              </a:lnSpc>
            </a:pPr>
            <a:r>
              <a:rPr lang="en-GB" sz="2000" dirty="0">
                <a:latin typeface="Times New Roman" panose="02020603050405020304" pitchFamily="18" charset="0"/>
                <a:cs typeface="Times New Roman" panose="02020603050405020304" pitchFamily="18" charset="0"/>
              </a:rPr>
              <a:t>High-quality, annotated datasets for training deep learning models are often scarce, which can impact model performance</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a:latin typeface="Times New Roman" panose="02020603050405020304" pitchFamily="18" charset="0"/>
                <a:cs typeface="Times New Roman" panose="02020603050405020304" pitchFamily="18" charset="0"/>
              </a:rPr>
              <a:t>Some skin cancer types are rarer than others, leading to imbalanced datasets that may bias the model towards more common classes</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a:latin typeface="Times New Roman" panose="02020603050405020304" pitchFamily="18" charset="0"/>
                <a:cs typeface="Times New Roman" panose="02020603050405020304" pitchFamily="18" charset="0"/>
              </a:rPr>
              <a:t>Deep learning models, especially with small datasets, may overfit, reducing their generalization ability on new images</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a:latin typeface="Times New Roman" panose="02020603050405020304" pitchFamily="18" charset="0"/>
                <a:cs typeface="Times New Roman" panose="02020603050405020304" pitchFamily="18" charset="0"/>
              </a:rPr>
              <a:t>Handling patient data requires stringent security measures to prevent unauthorized access and ensure compliance with healthcare </a:t>
            </a:r>
            <a:r>
              <a:rPr lang="en-GB" sz="2000" dirty="0" smtClean="0">
                <a:latin typeface="Times New Roman" panose="02020603050405020304" pitchFamily="18" charset="0"/>
                <a:cs typeface="Times New Roman" panose="02020603050405020304" pitchFamily="18" charset="0"/>
              </a:rPr>
              <a:t>regulations.</a:t>
            </a:r>
            <a:endParaRPr lang="en-GB"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dirty="0"/>
          </a:p>
        </p:txBody>
      </p:sp>
    </p:spTree>
    <p:extLst>
      <p:ext uri="{BB962C8B-B14F-4D97-AF65-F5344CB8AC3E}">
        <p14:creationId xmlns:p14="http://schemas.microsoft.com/office/powerpoint/2010/main" val="17655785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PREPROCESSING</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1081087" y="1828800"/>
            <a:ext cx="6981825" cy="2981325"/>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20</a:t>
            </a:fld>
            <a:endParaRPr lang="en-US" dirty="0"/>
          </a:p>
        </p:txBody>
      </p:sp>
    </p:spTree>
    <p:extLst>
      <p:ext uri="{BB962C8B-B14F-4D97-AF65-F5344CB8AC3E}">
        <p14:creationId xmlns:p14="http://schemas.microsoft.com/office/powerpoint/2010/main" val="34141675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SEGMENTATION </a:t>
            </a:r>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(MODIFIED-FCM</a:t>
            </a:r>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524000"/>
            <a:ext cx="8229600" cy="4800600"/>
          </a:xfrm>
        </p:spPr>
        <p:txBody>
          <a:bodyPr>
            <a:normAutofit/>
          </a:bodyPr>
          <a:lstStyle/>
          <a:p>
            <a:pPr algn="just">
              <a:lnSpc>
                <a:spcPct val="120000"/>
              </a:lnSpc>
            </a:pPr>
            <a:r>
              <a:rPr lang="en-GB" sz="2000" dirty="0">
                <a:latin typeface="Times New Roman" panose="02020603050405020304" pitchFamily="18" charset="0"/>
                <a:cs typeface="Times New Roman" panose="02020603050405020304" pitchFamily="18" charset="0"/>
              </a:rPr>
              <a:t>In the detection of skin diseases, segmentation plays a vital role in identifying and isolating affected regions within medical images, such as dermoscopic scans. One commonly employed technique is Thresholding</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Thresholding </a:t>
            </a:r>
            <a:r>
              <a:rPr lang="en-GB" sz="2000" dirty="0">
                <a:latin typeface="Times New Roman" panose="02020603050405020304" pitchFamily="18" charset="0"/>
                <a:cs typeface="Times New Roman" panose="02020603050405020304" pitchFamily="18" charset="0"/>
              </a:rPr>
              <a:t>works by converting grayscale images into binary images based on a predefined intensity threshold. Pixels with intensity values above the threshold are classified as one region, while those below it form another. This method effectively highlights lesions and diseased areas by distinguishing them from healthy skin</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In </a:t>
            </a:r>
            <a:r>
              <a:rPr lang="en-GB" sz="2000" dirty="0">
                <a:latin typeface="Times New Roman" panose="02020603050405020304" pitchFamily="18" charset="0"/>
                <a:cs typeface="Times New Roman" panose="02020603050405020304" pitchFamily="18" charset="0"/>
              </a:rPr>
              <a:t>the context of skin disease detection, thresholding segmentation enhances the visibility of affected regions, making it easier for subsequent analysis and classification. It simplifies image processing, ensuring precise identification of abnormalities for accurate diagnosis.</a:t>
            </a:r>
            <a:endParaRPr lang="en-US" sz="20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dirty="0"/>
          </a:p>
        </p:txBody>
      </p:sp>
    </p:spTree>
    <p:extLst>
      <p:ext uri="{BB962C8B-B14F-4D97-AF65-F5344CB8AC3E}">
        <p14:creationId xmlns:p14="http://schemas.microsoft.com/office/powerpoint/2010/main" val="3474866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 EXTRACTION (GLCM)</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524000"/>
            <a:ext cx="8229600" cy="4800600"/>
          </a:xfrm>
        </p:spPr>
        <p:txBody>
          <a:bodyPr>
            <a:normAutofit/>
          </a:bodyPr>
          <a:lstStyle/>
          <a:p>
            <a:pPr algn="just">
              <a:lnSpc>
                <a:spcPct val="120000"/>
              </a:lnSpc>
            </a:pPr>
            <a:r>
              <a:rPr lang="en-GB" sz="2000" dirty="0">
                <a:latin typeface="Times New Roman" panose="02020603050405020304" pitchFamily="18" charset="0"/>
                <a:cs typeface="Times New Roman" panose="02020603050405020304" pitchFamily="18" charset="0"/>
              </a:rPr>
              <a:t>In the detection of skin diseases, feature extraction plays a critical role in analyzing medical images to identify relevant patterns indicative of various conditions.One widely used technique for feature extraction is Gray-Level Co-Occurrence Matrix (GLCM) analysis</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GLCM </a:t>
            </a:r>
            <a:r>
              <a:rPr lang="en-GB" sz="2000" dirty="0">
                <a:latin typeface="Times New Roman" panose="02020603050405020304" pitchFamily="18" charset="0"/>
                <a:cs typeface="Times New Roman" panose="02020603050405020304" pitchFamily="18" charset="0"/>
              </a:rPr>
              <a:t>quantifies the spatial relationships between pairs of pixels based on their gray-level values in an image.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By </a:t>
            </a:r>
            <a:r>
              <a:rPr lang="en-GB" sz="2000" dirty="0">
                <a:latin typeface="Times New Roman" panose="02020603050405020304" pitchFamily="18" charset="0"/>
                <a:cs typeface="Times New Roman" panose="02020603050405020304" pitchFamily="18" charset="0"/>
              </a:rPr>
              <a:t>computing statistical measures such as contrast, homogeneity, energy, and entropy, it captures important texture information related to the structure and appearance of skin lesions</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In </a:t>
            </a:r>
            <a:r>
              <a:rPr lang="en-GB" sz="2000" dirty="0">
                <a:latin typeface="Times New Roman" panose="02020603050405020304" pitchFamily="18" charset="0"/>
                <a:cs typeface="Times New Roman" panose="02020603050405020304" pitchFamily="18" charset="0"/>
              </a:rPr>
              <a:t>the context of skin disease detection, GLCM-based feature extraction helps differentiate between benign and malignant lesions, aiding in accurate classification and diagnosis.</a:t>
            </a:r>
            <a:endParaRPr lang="en-US" sz="20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dirty="0"/>
          </a:p>
        </p:txBody>
      </p:sp>
    </p:spTree>
    <p:extLst>
      <p:ext uri="{BB962C8B-B14F-4D97-AF65-F5344CB8AC3E}">
        <p14:creationId xmlns:p14="http://schemas.microsoft.com/office/powerpoint/2010/main" val="25235245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CONTINUED…</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524000"/>
            <a:ext cx="8229600" cy="4800600"/>
          </a:xfrm>
        </p:spPr>
        <p:txBody>
          <a:bodyPr>
            <a:normAutofit/>
          </a:bodyPr>
          <a:lstStyle/>
          <a:p>
            <a:pPr algn="just">
              <a:lnSpc>
                <a:spcPct val="120000"/>
              </a:lnSpc>
            </a:pPr>
            <a:r>
              <a:rPr lang="en-GB" sz="2000" dirty="0">
                <a:latin typeface="Times New Roman" panose="02020603050405020304" pitchFamily="18" charset="0"/>
                <a:cs typeface="Times New Roman" panose="02020603050405020304" pitchFamily="18" charset="0"/>
              </a:rPr>
              <a:t>In skin disease detection, GLCM analysis enables the extraction of discriminative features that characterize specific textural patterns in skin lesions associated with various conditions</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These </a:t>
            </a:r>
            <a:r>
              <a:rPr lang="en-GB" sz="2000" dirty="0">
                <a:latin typeface="Times New Roman" panose="02020603050405020304" pitchFamily="18" charset="0"/>
                <a:cs typeface="Times New Roman" panose="02020603050405020304" pitchFamily="18" charset="0"/>
              </a:rPr>
              <a:t>extracted features, such as contrast, homogeneity, and entropy, serve as valuable inputs for classification algorithms, aiding in the accurate differentiation between benign and malignant skin lesions</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GLCM-based </a:t>
            </a:r>
            <a:r>
              <a:rPr lang="en-GB" sz="2000" dirty="0">
                <a:latin typeface="Times New Roman" panose="02020603050405020304" pitchFamily="18" charset="0"/>
                <a:cs typeface="Times New Roman" panose="02020603050405020304" pitchFamily="18" charset="0"/>
              </a:rPr>
              <a:t>feature extraction enhances the diagnostic capabilities of medical imaging, contributing to early detection, precise classification, and improved patient outcomes in skin disease diagnosis.</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dirty="0"/>
          </a:p>
        </p:txBody>
      </p:sp>
    </p:spTree>
    <p:extLst>
      <p:ext uri="{BB962C8B-B14F-4D97-AF65-F5344CB8AC3E}">
        <p14:creationId xmlns:p14="http://schemas.microsoft.com/office/powerpoint/2010/main" val="11020217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CLASSIFICATION </a:t>
            </a:r>
            <a:r>
              <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(VGG-19)</a:t>
            </a:r>
          </a:p>
        </p:txBody>
      </p:sp>
      <p:sp>
        <p:nvSpPr>
          <p:cNvPr id="3" name="Content Placeholder 2"/>
          <p:cNvSpPr>
            <a:spLocks noGrp="1"/>
          </p:cNvSpPr>
          <p:nvPr>
            <p:ph idx="1"/>
          </p:nvPr>
        </p:nvSpPr>
        <p:spPr>
          <a:xfrm>
            <a:off x="457200" y="1524000"/>
            <a:ext cx="8229600" cy="4800600"/>
          </a:xfrm>
        </p:spPr>
        <p:txBody>
          <a:bodyPr>
            <a:normAutofit/>
          </a:bodyPr>
          <a:lstStyle/>
          <a:p>
            <a:pPr algn="just">
              <a:lnSpc>
                <a:spcPct val="120000"/>
              </a:lnSpc>
            </a:pPr>
            <a:r>
              <a:rPr lang="en-GB" sz="2000" dirty="0">
                <a:latin typeface="Times New Roman" panose="02020603050405020304" pitchFamily="18" charset="0"/>
                <a:cs typeface="Times New Roman" panose="02020603050405020304" pitchFamily="18" charset="0"/>
              </a:rPr>
              <a:t>In the detection of skin cancer, classification is a crucial step in analyzing extracted features from medical images to determine the presence and type of the disease</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One </a:t>
            </a:r>
            <a:r>
              <a:rPr lang="en-GB" sz="2000" dirty="0">
                <a:latin typeface="Times New Roman" panose="02020603050405020304" pitchFamily="18" charset="0"/>
                <a:cs typeface="Times New Roman" panose="02020603050405020304" pitchFamily="18" charset="0"/>
              </a:rPr>
              <a:t>effective approach involves utilizing convolutional neural networks (CNNs), such as VGG19.VGG19 is a deep CNN architecture known for its high accuracy and feature extraction capabilities, making it well-suited for medical image analysis, including skin cancer classification</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In </a:t>
            </a:r>
            <a:r>
              <a:rPr lang="en-GB" sz="2000" dirty="0">
                <a:latin typeface="Times New Roman" panose="02020603050405020304" pitchFamily="18" charset="0"/>
                <a:cs typeface="Times New Roman" panose="02020603050405020304" pitchFamily="18" charset="0"/>
              </a:rPr>
              <a:t>the context of skin cancer detection, VGG19 is trained on a dataset of preprocessed and feature-extracted skin lesion images to learn discriminative patterns, enabling accurate classification of lesions as benign or malignant.</a:t>
            </a:r>
            <a:endParaRPr lang="en-US" sz="20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dirty="0"/>
          </a:p>
        </p:txBody>
      </p:sp>
    </p:spTree>
    <p:extLst>
      <p:ext uri="{BB962C8B-B14F-4D97-AF65-F5344CB8AC3E}">
        <p14:creationId xmlns:p14="http://schemas.microsoft.com/office/powerpoint/2010/main" val="19909790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CONTINUED…</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524000"/>
            <a:ext cx="8229600" cy="4800600"/>
          </a:xfrm>
        </p:spPr>
        <p:txBody>
          <a:bodyPr>
            <a:normAutofit/>
          </a:bodyPr>
          <a:lstStyle/>
          <a:p>
            <a:pPr algn="just">
              <a:lnSpc>
                <a:spcPct val="120000"/>
              </a:lnSpc>
            </a:pPr>
            <a:r>
              <a:rPr lang="en-GB" sz="2000" dirty="0">
                <a:latin typeface="Times New Roman" panose="02020603050405020304" pitchFamily="18" charset="0"/>
                <a:cs typeface="Times New Roman" panose="02020603050405020304" pitchFamily="18" charset="0"/>
              </a:rPr>
              <a:t>By leveraging its deep learning capabilities, VGG19 can effectively differentiate between benign and malignant skin lesions with high accuracy</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Its </a:t>
            </a:r>
            <a:r>
              <a:rPr lang="en-GB" sz="2000" dirty="0">
                <a:latin typeface="Times New Roman" panose="02020603050405020304" pitchFamily="18" charset="0"/>
                <a:cs typeface="Times New Roman" panose="02020603050405020304" pitchFamily="18" charset="0"/>
              </a:rPr>
              <a:t>deep architecture allows for detailed feature extraction, enhancing its ability to generalize across diverse datasets</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VGG19’s </a:t>
            </a:r>
            <a:r>
              <a:rPr lang="en-GB" sz="2000" dirty="0">
                <a:latin typeface="Times New Roman" panose="02020603050405020304" pitchFamily="18" charset="0"/>
                <a:cs typeface="Times New Roman" panose="02020603050405020304" pitchFamily="18" charset="0"/>
              </a:rPr>
              <a:t>robust performance in image classification makes it a valuable tool for real-time skin cancer diagnosis and monitoring, potentially facilitating early detection and timely treatment strategies.</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dirty="0"/>
          </a:p>
        </p:txBody>
      </p:sp>
    </p:spTree>
    <p:extLst>
      <p:ext uri="{BB962C8B-B14F-4D97-AF65-F5344CB8AC3E}">
        <p14:creationId xmlns:p14="http://schemas.microsoft.com/office/powerpoint/2010/main" val="516922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AND HARDWARE USED</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2500" lnSpcReduction="10000"/>
          </a:bodyPr>
          <a:lstStyle/>
          <a:p>
            <a:pPr marL="0" indent="0" algn="just">
              <a:buNone/>
            </a:pPr>
            <a:r>
              <a:rPr lang="en-US" sz="20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SOFTWARE USED: </a:t>
            </a:r>
          </a:p>
          <a:p>
            <a:pPr algn="just"/>
            <a:r>
              <a:rPr lang="en-US" sz="2000" dirty="0" smtClean="0">
                <a:latin typeface="Times New Roman" panose="02020603050405020304" pitchFamily="18" charset="0"/>
                <a:cs typeface="Times New Roman" panose="02020603050405020304" pitchFamily="18" charset="0"/>
              </a:rPr>
              <a:t>Anaconda Jupyter</a:t>
            </a:r>
          </a:p>
          <a:p>
            <a:pPr algn="just"/>
            <a:r>
              <a:rPr lang="en-US" sz="2000" dirty="0" smtClean="0">
                <a:latin typeface="Times New Roman" panose="02020603050405020304" pitchFamily="18" charset="0"/>
                <a:cs typeface="Times New Roman" panose="02020603050405020304" pitchFamily="18" charset="0"/>
              </a:rPr>
              <a:t>Vs code</a:t>
            </a:r>
          </a:p>
          <a:p>
            <a:pPr algn="just"/>
            <a:r>
              <a:rPr lang="en-US" sz="2000" dirty="0" smtClean="0">
                <a:latin typeface="Times New Roman" panose="02020603050405020304" pitchFamily="18" charset="0"/>
                <a:cs typeface="Times New Roman" panose="02020603050405020304" pitchFamily="18" charset="0"/>
              </a:rPr>
              <a:t>XHAMPP</a:t>
            </a:r>
          </a:p>
          <a:p>
            <a:pPr marL="0" indent="0" algn="just">
              <a:buNone/>
            </a:pPr>
            <a:r>
              <a:rPr lang="en-US" sz="20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LANUGAGE USED:</a:t>
            </a:r>
          </a:p>
          <a:p>
            <a:pPr algn="just"/>
            <a:r>
              <a:rPr lang="en-US" sz="1700" dirty="0" smtClean="0">
                <a:latin typeface="Times New Roman" panose="02020603050405020304" pitchFamily="18" charset="0"/>
                <a:cs typeface="Times New Roman" panose="02020603050405020304" pitchFamily="18" charset="0"/>
              </a:rPr>
              <a:t>Back End: PYTHON</a:t>
            </a:r>
          </a:p>
          <a:p>
            <a:pPr algn="just"/>
            <a:r>
              <a:rPr lang="en-US" sz="1700" dirty="0" smtClean="0">
                <a:latin typeface="Times New Roman" panose="02020603050405020304" pitchFamily="18" charset="0"/>
                <a:cs typeface="Times New Roman" panose="02020603050405020304" pitchFamily="18" charset="0"/>
              </a:rPr>
              <a:t>Front End: HTML,CSS,JAVASCRIPT</a:t>
            </a:r>
          </a:p>
          <a:p>
            <a:pPr algn="just"/>
            <a:r>
              <a:rPr lang="en-US" sz="1700" dirty="0" smtClean="0">
                <a:latin typeface="Times New Roman" panose="02020603050405020304" pitchFamily="18" charset="0"/>
                <a:cs typeface="Times New Roman" panose="02020603050405020304" pitchFamily="18" charset="0"/>
              </a:rPr>
              <a:t>DATABASE: Mysql</a:t>
            </a:r>
            <a:endParaRPr lang="en-US" sz="1700" dirty="0">
              <a:latin typeface="Times New Roman" panose="02020603050405020304" pitchFamily="18" charset="0"/>
              <a:cs typeface="Times New Roman" panose="02020603050405020304" pitchFamily="18" charset="0"/>
            </a:endParaRPr>
          </a:p>
          <a:p>
            <a:pPr marL="0" indent="0" algn="just">
              <a:buNone/>
            </a:pPr>
            <a:r>
              <a:rPr lang="en-US" sz="20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HARDWARE USED:</a:t>
            </a:r>
          </a:p>
          <a:p>
            <a:pPr algn="just"/>
            <a:r>
              <a:rPr lang="en-US" sz="2000" dirty="0" smtClean="0">
                <a:latin typeface="Times New Roman" panose="02020603050405020304" pitchFamily="18" charset="0"/>
                <a:cs typeface="Times New Roman" panose="02020603050405020304" pitchFamily="18" charset="0"/>
              </a:rPr>
              <a:t>System</a:t>
            </a:r>
            <a:r>
              <a:rPr lang="en-US" sz="2000" dirty="0">
                <a:latin typeface="Times New Roman" panose="02020603050405020304" pitchFamily="18" charset="0"/>
                <a:cs typeface="Times New Roman" panose="02020603050405020304" pitchFamily="18" charset="0"/>
              </a:rPr>
              <a:t>: Pentium IV 2.4 GHz.</a:t>
            </a:r>
          </a:p>
          <a:p>
            <a:pPr algn="just"/>
            <a:r>
              <a:rPr lang="en-US" sz="2000" dirty="0" smtClean="0">
                <a:latin typeface="Times New Roman" panose="02020603050405020304" pitchFamily="18" charset="0"/>
                <a:cs typeface="Times New Roman" panose="02020603050405020304" pitchFamily="18" charset="0"/>
              </a:rPr>
              <a:t>Hard </a:t>
            </a:r>
            <a:r>
              <a:rPr lang="en-US" sz="2000" dirty="0">
                <a:latin typeface="Times New Roman" panose="02020603050405020304" pitchFamily="18" charset="0"/>
                <a:cs typeface="Times New Roman" panose="02020603050405020304" pitchFamily="18" charset="0"/>
              </a:rPr>
              <a:t>Disk: 200 GB.</a:t>
            </a:r>
          </a:p>
          <a:p>
            <a:pPr algn="just"/>
            <a:r>
              <a:rPr lang="en-US" sz="2000" dirty="0" smtClean="0">
                <a:latin typeface="Times New Roman" panose="02020603050405020304" pitchFamily="18" charset="0"/>
                <a:cs typeface="Times New Roman" panose="02020603050405020304" pitchFamily="18" charset="0"/>
              </a:rPr>
              <a:t>Monitor</a:t>
            </a:r>
            <a:r>
              <a:rPr lang="en-US" sz="2000" dirty="0">
                <a:latin typeface="Times New Roman" panose="02020603050405020304" pitchFamily="18" charset="0"/>
                <a:cs typeface="Times New Roman" panose="02020603050405020304" pitchFamily="18" charset="0"/>
              </a:rPr>
              <a:t>: 15 VGA Colour.</a:t>
            </a:r>
          </a:p>
          <a:p>
            <a:pPr algn="just"/>
            <a:r>
              <a:rPr lang="en-US" sz="2000" dirty="0" smtClean="0">
                <a:latin typeface="Times New Roman" panose="02020603050405020304" pitchFamily="18" charset="0"/>
                <a:cs typeface="Times New Roman" panose="02020603050405020304" pitchFamily="18" charset="0"/>
              </a:rPr>
              <a:t>Mouse </a:t>
            </a:r>
            <a:r>
              <a:rPr lang="en-US" sz="2000" dirty="0">
                <a:latin typeface="Times New Roman" panose="02020603050405020304" pitchFamily="18" charset="0"/>
                <a:cs typeface="Times New Roman" panose="02020603050405020304" pitchFamily="18" charset="0"/>
              </a:rPr>
              <a:t>:</a:t>
            </a:r>
          </a:p>
          <a:p>
            <a:pPr algn="just"/>
            <a:r>
              <a:rPr lang="en-US" sz="2000" dirty="0" smtClean="0">
                <a:latin typeface="Times New Roman" panose="02020603050405020304" pitchFamily="18" charset="0"/>
                <a:cs typeface="Times New Roman" panose="02020603050405020304" pitchFamily="18" charset="0"/>
              </a:rPr>
              <a:t>Ram</a:t>
            </a:r>
            <a:r>
              <a:rPr lang="en-US" sz="2000" dirty="0">
                <a:latin typeface="Times New Roman" panose="02020603050405020304" pitchFamily="18" charset="0"/>
                <a:cs typeface="Times New Roman" panose="02020603050405020304" pitchFamily="18" charset="0"/>
              </a:rPr>
              <a:t>: 512 Mb.</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dirty="0"/>
          </a:p>
        </p:txBody>
      </p:sp>
    </p:spTree>
    <p:extLst>
      <p:ext uri="{BB962C8B-B14F-4D97-AF65-F5344CB8AC3E}">
        <p14:creationId xmlns:p14="http://schemas.microsoft.com/office/powerpoint/2010/main" val="20712402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COUNTS FOR EACH LABEL</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828800" y="2362200"/>
            <a:ext cx="5881005" cy="3087727"/>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dirty="0"/>
          </a:p>
        </p:txBody>
      </p:sp>
    </p:spTree>
    <p:extLst>
      <p:ext uri="{BB962C8B-B14F-4D97-AF65-F5344CB8AC3E}">
        <p14:creationId xmlns:p14="http://schemas.microsoft.com/office/powerpoint/2010/main" val="1209111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TRAIN AND TEST DATA COUNTS FOR EACH LEVEL</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730848" y="1895723"/>
            <a:ext cx="3682303" cy="3066554"/>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dirty="0"/>
          </a:p>
        </p:txBody>
      </p:sp>
    </p:spTree>
    <p:extLst>
      <p:ext uri="{BB962C8B-B14F-4D97-AF65-F5344CB8AC3E}">
        <p14:creationId xmlns:p14="http://schemas.microsoft.com/office/powerpoint/2010/main" val="1005979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SKIN LESION IMAGES</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196508" y="2438400"/>
            <a:ext cx="6750984" cy="3115148"/>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dirty="0"/>
          </a:p>
        </p:txBody>
      </p:sp>
    </p:spTree>
    <p:extLst>
      <p:ext uri="{BB962C8B-B14F-4D97-AF65-F5344CB8AC3E}">
        <p14:creationId xmlns:p14="http://schemas.microsoft.com/office/powerpoint/2010/main" val="2824795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SOCIAL RELEVANCE</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5181600" cy="4525963"/>
          </a:xfrm>
        </p:spPr>
        <p:txBody>
          <a:bodyPr>
            <a:noAutofit/>
          </a:bodyPr>
          <a:lstStyle/>
          <a:p>
            <a:r>
              <a:rPr lang="en-US" sz="2000" dirty="0">
                <a:latin typeface="Times New Roman" panose="02020603050405020304" pitchFamily="18" charset="0"/>
                <a:cs typeface="Times New Roman" panose="02020603050405020304" pitchFamily="18" charset="0"/>
              </a:rPr>
              <a:t>Reduced ozone levels as a result of ozone depletion means less protection from the sun’s rays and more exposure to UVB radiation at the Earth’s surface. </a:t>
            </a:r>
            <a:endParaRPr lang="en-US" sz="2000" dirty="0">
              <a:latin typeface="Times New Roman" panose="02020603050405020304" pitchFamily="18" charset="0"/>
              <a:cs typeface="Times New Roman" panose="02020603050405020304" pitchFamily="18" charset="0"/>
            </a:endParaRPr>
          </a:p>
          <a:p>
            <a:pPr marL="0" indent="0">
              <a:buNone/>
            </a:pPr>
            <a:r>
              <a:rPr lang="en-US" sz="2000" u="sng" dirty="0">
                <a:latin typeface="Times New Roman" panose="02020603050405020304" pitchFamily="18" charset="0"/>
                <a:cs typeface="Times New Roman" panose="02020603050405020304" pitchFamily="18" charset="0"/>
              </a:rPr>
              <a:t>IMPACT ON HEALTH</a:t>
            </a:r>
            <a:endParaRPr lang="en-US" sz="2000" dirty="0">
              <a:latin typeface="Times New Roman" panose="02020603050405020304" pitchFamily="18" charset="0"/>
              <a:cs typeface="Times New Roman" panose="02020603050405020304" pitchFamily="18" charset="0"/>
            </a:endParaRPr>
          </a:p>
          <a:p>
            <a:pPr fontAlgn="base"/>
            <a:r>
              <a:rPr lang="en-US" sz="2000" dirty="0">
                <a:latin typeface="Times New Roman" panose="02020603050405020304" pitchFamily="18" charset="0"/>
                <a:cs typeface="Times New Roman" panose="02020603050405020304" pitchFamily="18" charset="0"/>
              </a:rPr>
              <a:t>Early detection &amp; treatment of Skin cancer</a:t>
            </a:r>
          </a:p>
          <a:p>
            <a:pPr fontAlgn="base"/>
            <a:r>
              <a:rPr lang="en-US" sz="2000" dirty="0">
                <a:latin typeface="Times New Roman" panose="02020603050405020304" pitchFamily="18" charset="0"/>
                <a:cs typeface="Times New Roman" panose="02020603050405020304" pitchFamily="18" charset="0"/>
              </a:rPr>
              <a:t>Diagnostic capabilities are improved</a:t>
            </a:r>
          </a:p>
          <a:p>
            <a:pPr fontAlgn="base"/>
            <a:r>
              <a:rPr lang="en-US" sz="2000" dirty="0">
                <a:latin typeface="Times New Roman" panose="02020603050405020304" pitchFamily="18" charset="0"/>
                <a:cs typeface="Times New Roman" panose="02020603050405020304" pitchFamily="18" charset="0"/>
              </a:rPr>
              <a:t>Public health is improved</a:t>
            </a:r>
          </a:p>
          <a:p>
            <a:pPr fontAlgn="base"/>
            <a:r>
              <a:rPr lang="en-US" sz="2000" dirty="0">
                <a:latin typeface="Times New Roman" panose="02020603050405020304" pitchFamily="18" charset="0"/>
                <a:cs typeface="Times New Roman" panose="02020603050405020304" pitchFamily="18" charset="0"/>
              </a:rPr>
              <a:t>AI-driven assessments reduce the possibility of missed diagnoses and false positives</a:t>
            </a:r>
          </a:p>
          <a:p>
            <a:pPr fontAlgn="base"/>
            <a:r>
              <a:rPr lang="en-US" sz="2000" dirty="0">
                <a:latin typeface="Times New Roman" panose="02020603050405020304" pitchFamily="18" charset="0"/>
                <a:cs typeface="Times New Roman" panose="02020603050405020304" pitchFamily="18" charset="0"/>
              </a:rPr>
              <a:t>Environmental factors are also integrated into this approach</a:t>
            </a:r>
          </a:p>
          <a:p>
            <a:pPr algn="just">
              <a:lnSpc>
                <a:spcPct val="120000"/>
              </a:lnSpc>
            </a:pPr>
            <a:endParaRPr lang="en-GB"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dirty="0"/>
          </a:p>
        </p:txBody>
      </p:sp>
      <p:pic>
        <p:nvPicPr>
          <p:cNvPr id="1026" name="Picture 2" descr="https://lh7-rt.googleusercontent.com/slidesz/AGV_vUf8AsB7MN6cwl7pYQmeAJhIK1FdbdiLUVWSVxLdZiUY6fhjN5CpkHvz57642yxPCEoCF2dcknb4RYLQMEfan_LP491ryFyr4LQWZ3ZtUSAM74M0t-t1b0-uDGp5_Dz3aNf5QnkygCqRhdOsOg0Pe6g=s2048?key=LAN2uB-vN5ocNC8j0qyJEad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1600200"/>
            <a:ext cx="3502025" cy="315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4841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PREPROCESSING</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619911" y="2286000"/>
            <a:ext cx="5904178" cy="2874606"/>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dirty="0"/>
          </a:p>
        </p:txBody>
      </p:sp>
    </p:spTree>
    <p:extLst>
      <p:ext uri="{BB962C8B-B14F-4D97-AF65-F5344CB8AC3E}">
        <p14:creationId xmlns:p14="http://schemas.microsoft.com/office/powerpoint/2010/main" val="13757604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FILTERED IMAGE TO THRESHOLDED IMAGE</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438400" y="2209800"/>
            <a:ext cx="4694327" cy="2517866"/>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dirty="0"/>
          </a:p>
        </p:txBody>
      </p:sp>
    </p:spTree>
    <p:extLst>
      <p:ext uri="{BB962C8B-B14F-4D97-AF65-F5344CB8AC3E}">
        <p14:creationId xmlns:p14="http://schemas.microsoft.com/office/powerpoint/2010/main" val="10199221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GLCM TEXTURE FEATURES TABLE</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362200" y="2743200"/>
            <a:ext cx="4931847" cy="1750699"/>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dirty="0"/>
          </a:p>
        </p:txBody>
      </p:sp>
    </p:spTree>
    <p:extLst>
      <p:ext uri="{BB962C8B-B14F-4D97-AF65-F5344CB8AC3E}">
        <p14:creationId xmlns:p14="http://schemas.microsoft.com/office/powerpoint/2010/main" val="28120716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MODEL ACCURACY AND MODEL LOSS</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645818" y="2286000"/>
            <a:ext cx="5852364" cy="2325745"/>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dirty="0"/>
          </a:p>
        </p:txBody>
      </p:sp>
    </p:spTree>
    <p:extLst>
      <p:ext uri="{BB962C8B-B14F-4D97-AF65-F5344CB8AC3E}">
        <p14:creationId xmlns:p14="http://schemas.microsoft.com/office/powerpoint/2010/main" val="7511781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CONFUSION MATRIX</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535759" y="1728068"/>
            <a:ext cx="4072481" cy="3401863"/>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dirty="0"/>
          </a:p>
        </p:txBody>
      </p:sp>
    </p:spTree>
    <p:extLst>
      <p:ext uri="{BB962C8B-B14F-4D97-AF65-F5344CB8AC3E}">
        <p14:creationId xmlns:p14="http://schemas.microsoft.com/office/powerpoint/2010/main" val="19837636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CLASSIFICATION REPORT</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2502228" y="2060329"/>
            <a:ext cx="4139543" cy="2737341"/>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dirty="0"/>
          </a:p>
        </p:txBody>
      </p:sp>
    </p:spTree>
    <p:extLst>
      <p:ext uri="{BB962C8B-B14F-4D97-AF65-F5344CB8AC3E}">
        <p14:creationId xmlns:p14="http://schemas.microsoft.com/office/powerpoint/2010/main" val="15094811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PREDICTED OUTPUT</a:t>
            </a:r>
          </a:p>
        </p:txBody>
      </p:sp>
      <p:pic>
        <p:nvPicPr>
          <p:cNvPr id="4" name="Content Placeholder 3"/>
          <p:cNvPicPr>
            <a:picLocks noGrp="1" noChangeAspect="1"/>
          </p:cNvPicPr>
          <p:nvPr>
            <p:ph idx="1"/>
          </p:nvPr>
        </p:nvPicPr>
        <p:blipFill>
          <a:blip r:embed="rId2"/>
          <a:stretch>
            <a:fillRect/>
          </a:stretch>
        </p:blipFill>
        <p:spPr>
          <a:xfrm>
            <a:off x="2502228" y="2339049"/>
            <a:ext cx="4139543" cy="3048264"/>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36</a:t>
            </a:fld>
            <a:endParaRPr lang="en-US" dirty="0"/>
          </a:p>
        </p:txBody>
      </p:sp>
    </p:spTree>
    <p:extLst>
      <p:ext uri="{BB962C8B-B14F-4D97-AF65-F5344CB8AC3E}">
        <p14:creationId xmlns:p14="http://schemas.microsoft.com/office/powerpoint/2010/main" val="32668358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HOME PAGE</a:t>
            </a:r>
            <a:endParaRPr lang="en-IN" dirty="0"/>
          </a:p>
        </p:txBody>
      </p:sp>
      <p:pic>
        <p:nvPicPr>
          <p:cNvPr id="3" name="Picture 2"/>
          <p:cNvPicPr>
            <a:picLocks noChangeAspect="1"/>
          </p:cNvPicPr>
          <p:nvPr/>
        </p:nvPicPr>
        <p:blipFill>
          <a:blip r:embed="rId2"/>
          <a:stretch>
            <a:fillRect/>
          </a:stretch>
        </p:blipFill>
        <p:spPr>
          <a:xfrm>
            <a:off x="1688342" y="2038991"/>
            <a:ext cx="5767316" cy="2780017"/>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dirty="0"/>
          </a:p>
        </p:txBody>
      </p:sp>
    </p:spTree>
    <p:extLst>
      <p:ext uri="{BB962C8B-B14F-4D97-AF65-F5344CB8AC3E}">
        <p14:creationId xmlns:p14="http://schemas.microsoft.com/office/powerpoint/2010/main" val="2255033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LOGIN PAGE</a:t>
            </a:r>
            <a:endParaRPr lang="en-IN" dirty="0"/>
          </a:p>
        </p:txBody>
      </p:sp>
      <p:pic>
        <p:nvPicPr>
          <p:cNvPr id="3" name="Picture 2"/>
          <p:cNvPicPr>
            <a:picLocks noChangeAspect="1"/>
          </p:cNvPicPr>
          <p:nvPr/>
        </p:nvPicPr>
        <p:blipFill>
          <a:blip r:embed="rId2"/>
          <a:stretch>
            <a:fillRect/>
          </a:stretch>
        </p:blipFill>
        <p:spPr>
          <a:xfrm>
            <a:off x="1398757" y="1923157"/>
            <a:ext cx="6346486" cy="3011685"/>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dirty="0"/>
          </a:p>
        </p:txBody>
      </p:sp>
    </p:spTree>
    <p:extLst>
      <p:ext uri="{BB962C8B-B14F-4D97-AF65-F5344CB8AC3E}">
        <p14:creationId xmlns:p14="http://schemas.microsoft.com/office/powerpoint/2010/main" val="1362780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REGISTER PAGE</a:t>
            </a:r>
            <a:endParaRPr lang="en-IN" dirty="0"/>
          </a:p>
        </p:txBody>
      </p:sp>
      <p:pic>
        <p:nvPicPr>
          <p:cNvPr id="3" name="Picture 2"/>
          <p:cNvPicPr>
            <a:picLocks noChangeAspect="1"/>
          </p:cNvPicPr>
          <p:nvPr/>
        </p:nvPicPr>
        <p:blipFill>
          <a:blip r:embed="rId2"/>
          <a:stretch>
            <a:fillRect/>
          </a:stretch>
        </p:blipFill>
        <p:spPr>
          <a:xfrm>
            <a:off x="1645666" y="1981200"/>
            <a:ext cx="5852667" cy="2773920"/>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dirty="0"/>
          </a:p>
        </p:txBody>
      </p:sp>
    </p:spTree>
    <p:extLst>
      <p:ext uri="{BB962C8B-B14F-4D97-AF65-F5344CB8AC3E}">
        <p14:creationId xmlns:p14="http://schemas.microsoft.com/office/powerpoint/2010/main" val="2760833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OBJECTIVES</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417638"/>
            <a:ext cx="8229600" cy="4678362"/>
          </a:xfrm>
        </p:spPr>
        <p:txBody>
          <a:bodyPr>
            <a:normAutofit/>
          </a:bodyPr>
          <a:lstStyle/>
          <a:p>
            <a:pPr algn="just">
              <a:lnSpc>
                <a:spcPct val="120000"/>
              </a:lnSpc>
            </a:pPr>
            <a:r>
              <a:rPr lang="en-GB" sz="2000" dirty="0">
                <a:latin typeface="Times New Roman" panose="02020603050405020304" pitchFamily="18" charset="0"/>
                <a:cs typeface="Times New Roman" panose="02020603050405020304" pitchFamily="18" charset="0"/>
              </a:rPr>
              <a:t>To develop an AI-based system for accurately classifying skin cancer types (BCC, SCC, and Melanoma) using deep learning techniques</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To </a:t>
            </a:r>
            <a:r>
              <a:rPr lang="en-GB" sz="2000" dirty="0">
                <a:latin typeface="Times New Roman" panose="02020603050405020304" pitchFamily="18" charset="0"/>
                <a:cs typeface="Times New Roman" panose="02020603050405020304" pitchFamily="18" charset="0"/>
              </a:rPr>
              <a:t>implement Adaptive Median Filtering, thresholding with Gray Level Co-occurrence Matrix (GLCM), and VGG-19 for improved feature extraction and classification accuracy</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To </a:t>
            </a:r>
            <a:r>
              <a:rPr lang="en-GB" sz="2000" dirty="0">
                <a:latin typeface="Times New Roman" panose="02020603050405020304" pitchFamily="18" charset="0"/>
                <a:cs typeface="Times New Roman" panose="02020603050405020304" pitchFamily="18" charset="0"/>
              </a:rPr>
              <a:t>ensure early detection and diagnosis in remote or resource-limited areas, reducing dependency on dermatologists and enhancing accessibility</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To </a:t>
            </a:r>
            <a:r>
              <a:rPr lang="en-GB" sz="2000" dirty="0">
                <a:latin typeface="Times New Roman" panose="02020603050405020304" pitchFamily="18" charset="0"/>
                <a:cs typeface="Times New Roman" panose="02020603050405020304" pitchFamily="18" charset="0"/>
              </a:rPr>
              <a:t>create a cost-effective and scalable AI-based diagnostic tool that supports telemedicine applications, enabling remote diagnosis and second opinions from experts worldwide.</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ANALYSIS PAGE</a:t>
            </a:r>
            <a:endParaRPr lang="en-IN" dirty="0"/>
          </a:p>
        </p:txBody>
      </p:sp>
      <p:pic>
        <p:nvPicPr>
          <p:cNvPr id="3" name="Picture 2"/>
          <p:cNvPicPr>
            <a:picLocks noChangeAspect="1"/>
          </p:cNvPicPr>
          <p:nvPr/>
        </p:nvPicPr>
        <p:blipFill>
          <a:blip r:embed="rId2"/>
          <a:stretch>
            <a:fillRect/>
          </a:stretch>
        </p:blipFill>
        <p:spPr>
          <a:xfrm>
            <a:off x="1776741" y="2090812"/>
            <a:ext cx="5590517" cy="2676376"/>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dirty="0"/>
          </a:p>
        </p:txBody>
      </p:sp>
    </p:spTree>
    <p:extLst>
      <p:ext uri="{BB962C8B-B14F-4D97-AF65-F5344CB8AC3E}">
        <p14:creationId xmlns:p14="http://schemas.microsoft.com/office/powerpoint/2010/main" val="713127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t>
            </a:r>
            <a:endParaRPr lang="en-IN" dirty="0"/>
          </a:p>
        </p:txBody>
      </p:sp>
      <p:pic>
        <p:nvPicPr>
          <p:cNvPr id="3" name="Picture 2"/>
          <p:cNvPicPr>
            <a:picLocks noChangeAspect="1"/>
          </p:cNvPicPr>
          <p:nvPr/>
        </p:nvPicPr>
        <p:blipFill>
          <a:blip r:embed="rId2"/>
          <a:stretch>
            <a:fillRect/>
          </a:stretch>
        </p:blipFill>
        <p:spPr>
          <a:xfrm>
            <a:off x="1718824" y="2066426"/>
            <a:ext cx="5706351" cy="2725148"/>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dirty="0"/>
          </a:p>
        </p:txBody>
      </p:sp>
    </p:spTree>
    <p:extLst>
      <p:ext uri="{BB962C8B-B14F-4D97-AF65-F5344CB8AC3E}">
        <p14:creationId xmlns:p14="http://schemas.microsoft.com/office/powerpoint/2010/main" val="601191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ADVANTAGES</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20000"/>
              </a:lnSpc>
            </a:pPr>
            <a:r>
              <a:rPr lang="en-US" sz="2000" dirty="0">
                <a:latin typeface="Times New Roman" panose="02020603050405020304" pitchFamily="18" charset="0"/>
                <a:cs typeface="Times New Roman" panose="02020603050405020304" pitchFamily="18" charset="0"/>
              </a:rPr>
              <a:t>The system enables early identification of skin cancer, improving patient outcomes by facilitating timely treatment</a:t>
            </a:r>
            <a:r>
              <a:rPr lang="en-US" sz="2000" dirty="0" smtClean="0">
                <a:latin typeface="Times New Roman" panose="02020603050405020304" pitchFamily="18" charset="0"/>
                <a:cs typeface="Times New Roman" panose="02020603050405020304" pitchFamily="18" charset="0"/>
              </a:rPr>
              <a:t>.</a:t>
            </a:r>
          </a:p>
          <a:p>
            <a:pPr algn="just">
              <a:lnSpc>
                <a:spcPct val="120000"/>
              </a:lnSpc>
            </a:pP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use of Adaptive Median Filtering removes noise while preserving important features, leading to better diagnostic accuracy</a:t>
            </a:r>
            <a:r>
              <a:rPr lang="en-US" sz="2000" dirty="0" smtClean="0">
                <a:latin typeface="Times New Roman" panose="02020603050405020304" pitchFamily="18" charset="0"/>
                <a:cs typeface="Times New Roman" panose="02020603050405020304" pitchFamily="18" charset="0"/>
              </a:rPr>
              <a:t>.</a:t>
            </a:r>
          </a:p>
          <a:p>
            <a:pPr algn="just">
              <a:lnSpc>
                <a:spcPct val="120000"/>
              </a:lnSpc>
            </a:pPr>
            <a:r>
              <a:rPr lang="en-US" sz="2000" dirty="0" smtClean="0">
                <a:latin typeface="Times New Roman" panose="02020603050405020304" pitchFamily="18" charset="0"/>
                <a:cs typeface="Times New Roman" panose="02020603050405020304" pitchFamily="18" charset="0"/>
              </a:rPr>
              <a:t>VGG19</a:t>
            </a:r>
            <a:r>
              <a:rPr lang="en-US" sz="2000" dirty="0">
                <a:latin typeface="Times New Roman" panose="02020603050405020304" pitchFamily="18" charset="0"/>
                <a:cs typeface="Times New Roman" panose="02020603050405020304" pitchFamily="18" charset="0"/>
              </a:rPr>
              <a:t>, a deep learning model, provides high accuracy in differentiating between benign and malignant skin lesions.</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dirty="0"/>
          </a:p>
        </p:txBody>
      </p:sp>
    </p:spTree>
    <p:extLst>
      <p:ext uri="{BB962C8B-B14F-4D97-AF65-F5344CB8AC3E}">
        <p14:creationId xmlns:p14="http://schemas.microsoft.com/office/powerpoint/2010/main" val="8868148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APPLICATIONS</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20000"/>
              </a:lnSpc>
            </a:pPr>
            <a:r>
              <a:rPr lang="en-GB" sz="2000" dirty="0" smtClean="0">
                <a:latin typeface="Times New Roman" panose="02020603050405020304" pitchFamily="18" charset="0"/>
                <a:cs typeface="Times New Roman" panose="02020603050405020304" pitchFamily="18" charset="0"/>
              </a:rPr>
              <a:t>Clinical </a:t>
            </a:r>
            <a:r>
              <a:rPr lang="en-GB" sz="2000" dirty="0">
                <a:latin typeface="Times New Roman" panose="02020603050405020304" pitchFamily="18" charset="0"/>
                <a:cs typeface="Times New Roman" panose="02020603050405020304" pitchFamily="18" charset="0"/>
              </a:rPr>
              <a:t>Diagnosis Support</a:t>
            </a:r>
          </a:p>
          <a:p>
            <a:pPr algn="just">
              <a:lnSpc>
                <a:spcPct val="120000"/>
              </a:lnSpc>
            </a:pPr>
            <a:r>
              <a:rPr lang="en-GB" sz="2000" dirty="0" smtClean="0">
                <a:latin typeface="Times New Roman" panose="02020603050405020304" pitchFamily="18" charset="0"/>
                <a:cs typeface="Times New Roman" panose="02020603050405020304" pitchFamily="18" charset="0"/>
              </a:rPr>
              <a:t>Remote </a:t>
            </a:r>
            <a:r>
              <a:rPr lang="en-GB" sz="2000" dirty="0">
                <a:latin typeface="Times New Roman" panose="02020603050405020304" pitchFamily="18" charset="0"/>
                <a:cs typeface="Times New Roman" panose="02020603050405020304" pitchFamily="18" charset="0"/>
              </a:rPr>
              <a:t>Healthcare</a:t>
            </a:r>
          </a:p>
          <a:p>
            <a:pPr algn="just">
              <a:lnSpc>
                <a:spcPct val="120000"/>
              </a:lnSpc>
            </a:pPr>
            <a:r>
              <a:rPr lang="en-GB" sz="2000" dirty="0" smtClean="0">
                <a:latin typeface="Times New Roman" panose="02020603050405020304" pitchFamily="18" charset="0"/>
                <a:cs typeface="Times New Roman" panose="02020603050405020304" pitchFamily="18" charset="0"/>
              </a:rPr>
              <a:t>Mobile </a:t>
            </a:r>
            <a:r>
              <a:rPr lang="en-GB" sz="2000" dirty="0">
                <a:latin typeface="Times New Roman" panose="02020603050405020304" pitchFamily="18" charset="0"/>
                <a:cs typeface="Times New Roman" panose="02020603050405020304" pitchFamily="18" charset="0"/>
              </a:rPr>
              <a:t>Health (mHealth) Applications</a:t>
            </a:r>
          </a:p>
          <a:p>
            <a:pPr algn="just">
              <a:lnSpc>
                <a:spcPct val="120000"/>
              </a:lnSpc>
            </a:pPr>
            <a:r>
              <a:rPr lang="en-GB" sz="2000" dirty="0" smtClean="0">
                <a:latin typeface="Times New Roman" panose="02020603050405020304" pitchFamily="18" charset="0"/>
                <a:cs typeface="Times New Roman" panose="02020603050405020304" pitchFamily="18" charset="0"/>
              </a:rPr>
              <a:t>Dermatology </a:t>
            </a:r>
            <a:r>
              <a:rPr lang="en-GB" sz="2000" dirty="0">
                <a:latin typeface="Times New Roman" panose="02020603050405020304" pitchFamily="18" charset="0"/>
                <a:cs typeface="Times New Roman" panose="02020603050405020304" pitchFamily="18" charset="0"/>
              </a:rPr>
              <a:t>Research &amp; Medical Studies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dirty="0"/>
          </a:p>
        </p:txBody>
      </p:sp>
    </p:spTree>
    <p:extLst>
      <p:ext uri="{BB962C8B-B14F-4D97-AF65-F5344CB8AC3E}">
        <p14:creationId xmlns:p14="http://schemas.microsoft.com/office/powerpoint/2010/main" val="6370290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20000"/>
              </a:lnSpc>
            </a:pPr>
            <a:r>
              <a:rPr lang="en-GB" sz="2000" dirty="0" smtClean="0">
                <a:latin typeface="Times New Roman" panose="02020603050405020304" pitchFamily="18" charset="0"/>
                <a:cs typeface="Times New Roman" panose="02020603050405020304" pitchFamily="18" charset="0"/>
              </a:rPr>
              <a:t>In conclusion, this </a:t>
            </a:r>
            <a:r>
              <a:rPr lang="en-GB" sz="2000" dirty="0">
                <a:latin typeface="Times New Roman" panose="02020603050405020304" pitchFamily="18" charset="0"/>
                <a:cs typeface="Times New Roman" panose="02020603050405020304" pitchFamily="18" charset="0"/>
              </a:rPr>
              <a:t>study presents an AI-driven approach for the early detection and classification of skin cancer, integrating environmental factors, image processing techniques, and deep learning models.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The </a:t>
            </a:r>
            <a:r>
              <a:rPr lang="en-GB" sz="2000" dirty="0">
                <a:latin typeface="Times New Roman" panose="02020603050405020304" pitchFamily="18" charset="0"/>
                <a:cs typeface="Times New Roman" panose="02020603050405020304" pitchFamily="18" charset="0"/>
              </a:rPr>
              <a:t>use of Adaptive Median Filtering enhances image quality by reducing noise, while thresholding improves segmentation efficiency.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VGG19 </a:t>
            </a:r>
            <a:r>
              <a:rPr lang="en-GB" sz="2000" dirty="0">
                <a:latin typeface="Times New Roman" panose="02020603050405020304" pitchFamily="18" charset="0"/>
                <a:cs typeface="Times New Roman" panose="02020603050405020304" pitchFamily="18" charset="0"/>
              </a:rPr>
              <a:t>is employed for feature extraction and classification, ensuring high accuracy in distinguishing between different skin diseases.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Additionally</a:t>
            </a:r>
            <a:r>
              <a:rPr lang="en-GB" sz="2000" dirty="0">
                <a:latin typeface="Times New Roman" panose="02020603050405020304" pitchFamily="18" charset="0"/>
                <a:cs typeface="Times New Roman" panose="02020603050405020304" pitchFamily="18" charset="0"/>
              </a:rPr>
              <a:t>, GLCM further refines texture analysis, enhancing diagnostic precision</a:t>
            </a:r>
            <a:r>
              <a:rPr lang="en-GB" sz="2000" dirty="0" smtClean="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dirty="0"/>
          </a:p>
        </p:txBody>
      </p:sp>
    </p:spTree>
    <p:extLst>
      <p:ext uri="{BB962C8B-B14F-4D97-AF65-F5344CB8AC3E}">
        <p14:creationId xmlns:p14="http://schemas.microsoft.com/office/powerpoint/2010/main" val="5459868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CONTINUED…</a:t>
            </a:r>
            <a:endPar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lnSpc>
                <a:spcPct val="120000"/>
              </a:lnSpc>
            </a:pPr>
            <a:r>
              <a:rPr lang="en-GB" sz="2000" dirty="0">
                <a:latin typeface="Times New Roman" panose="02020603050405020304" pitchFamily="18" charset="0"/>
                <a:cs typeface="Times New Roman" panose="02020603050405020304" pitchFamily="18" charset="0"/>
              </a:rPr>
              <a:t>By deploying the system using Flask, real-time and automated skin disease detection is made possible, reducing dependency on manual diagnosis and enabling faster clinical decision-making.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Experimental </a:t>
            </a:r>
            <a:r>
              <a:rPr lang="en-GB" sz="2000" dirty="0">
                <a:latin typeface="Times New Roman" panose="02020603050405020304" pitchFamily="18" charset="0"/>
                <a:cs typeface="Times New Roman" panose="02020603050405020304" pitchFamily="18" charset="0"/>
              </a:rPr>
              <a:t>results validate the effectiveness and reliability of the proposed framework in identifying and classifying skin diseases</a:t>
            </a:r>
            <a:r>
              <a:rPr lang="en-GB" sz="2000" dirty="0" smtClean="0">
                <a:latin typeface="Times New Roman" panose="02020603050405020304" pitchFamily="18" charset="0"/>
                <a:cs typeface="Times New Roman" panose="02020603050405020304" pitchFamily="18" charset="0"/>
              </a:rPr>
              <a:t>.</a:t>
            </a:r>
          </a:p>
          <a:p>
            <a:pPr algn="just">
              <a:lnSpc>
                <a:spcPct val="120000"/>
              </a:lnSpc>
            </a:pPr>
            <a:r>
              <a:rPr lang="en-GB" sz="2000" dirty="0" smtClean="0">
                <a:latin typeface="Times New Roman" panose="02020603050405020304" pitchFamily="18" charset="0"/>
                <a:cs typeface="Times New Roman" panose="02020603050405020304" pitchFamily="18" charset="0"/>
              </a:rPr>
              <a:t>Ultimately</a:t>
            </a:r>
            <a:r>
              <a:rPr lang="en-GB" sz="2000" dirty="0">
                <a:latin typeface="Times New Roman" panose="02020603050405020304" pitchFamily="18" charset="0"/>
                <a:cs typeface="Times New Roman" panose="02020603050405020304" pitchFamily="18" charset="0"/>
              </a:rPr>
              <a:t>, this project demonstrates the potential of AI-powered dermatological analysis to revolutionize early skin cancer detection, improve public health outcomes, and support scalable, cost-effective healthcare solutions.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dirty="0"/>
          </a:p>
        </p:txBody>
      </p:sp>
    </p:spTree>
    <p:extLst>
      <p:ext uri="{BB962C8B-B14F-4D97-AF65-F5344CB8AC3E}">
        <p14:creationId xmlns:p14="http://schemas.microsoft.com/office/powerpoint/2010/main" val="19157617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endParaRPr lang="en-GB"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19200"/>
            <a:ext cx="8229600" cy="5181600"/>
          </a:xfrm>
        </p:spPr>
        <p:txBody>
          <a:bodyPr>
            <a:normAutofit/>
          </a:bodyPr>
          <a:lstStyle/>
          <a:p>
            <a:pPr algn="just">
              <a:lnSpc>
                <a:spcPct val="120000"/>
              </a:lnSpc>
              <a:buFont typeface="+mj-lt"/>
              <a:buAutoNum type="arabicPeriod"/>
            </a:pPr>
            <a:r>
              <a:rPr lang="en-GB" sz="1400" dirty="0">
                <a:latin typeface="Times New Roman" panose="02020603050405020304" pitchFamily="18" charset="0"/>
                <a:cs typeface="Times New Roman" panose="02020603050405020304" pitchFamily="18" charset="0"/>
              </a:rPr>
              <a:t>A. Imran, A. Nasir, M. Bilal, G. Sun, A. Alzahrani and A. Almuhaimeed, "Skin Cancer Detection Using Combined Decision of Deep Learners," in IEEE Access, vol. 10, pp. 118198-118212, 2022</a:t>
            </a:r>
            <a:r>
              <a:rPr lang="en-GB" sz="1400" dirty="0" smtClean="0">
                <a:latin typeface="Times New Roman" panose="02020603050405020304" pitchFamily="18" charset="0"/>
                <a:cs typeface="Times New Roman" panose="02020603050405020304" pitchFamily="18" charset="0"/>
              </a:rPr>
              <a:t>.</a:t>
            </a:r>
          </a:p>
          <a:p>
            <a:pPr algn="just">
              <a:lnSpc>
                <a:spcPct val="120000"/>
              </a:lnSpc>
              <a:buFont typeface="+mj-lt"/>
              <a:buAutoNum type="arabicPeriod"/>
            </a:pPr>
            <a:r>
              <a:rPr lang="en-GB" sz="1400" dirty="0">
                <a:latin typeface="Times New Roman" panose="02020603050405020304" pitchFamily="18" charset="0"/>
                <a:cs typeface="Times New Roman" panose="02020603050405020304" pitchFamily="18" charset="0"/>
              </a:rPr>
              <a:t>Ali, Karar, et al. "Multiclass skin cancer classification using EfficientNets–a first step towards preventing skin cancer." Neuroscience Informatics 2.4 (2022): 100034</a:t>
            </a:r>
            <a:r>
              <a:rPr lang="en-GB" sz="1400" dirty="0" smtClean="0">
                <a:latin typeface="Times New Roman" panose="02020603050405020304" pitchFamily="18" charset="0"/>
                <a:cs typeface="Times New Roman" panose="02020603050405020304" pitchFamily="18" charset="0"/>
              </a:rPr>
              <a:t>.</a:t>
            </a:r>
          </a:p>
          <a:p>
            <a:pPr algn="just">
              <a:lnSpc>
                <a:spcPct val="120000"/>
              </a:lnSpc>
              <a:buFont typeface="+mj-lt"/>
              <a:buAutoNum type="arabicPeriod"/>
            </a:pPr>
            <a:r>
              <a:rPr lang="en-GB" sz="1400" dirty="0">
                <a:latin typeface="Times New Roman" panose="02020603050405020304" pitchFamily="18" charset="0"/>
                <a:cs typeface="Times New Roman" panose="02020603050405020304" pitchFamily="18" charset="0"/>
              </a:rPr>
              <a:t>Yang, Guang, Suhuai Luo, and Peter Greer. "A novel vision transformer model for skin cancer classification." Neural Processing Letters 55.7 (2023): 9335-9351</a:t>
            </a:r>
            <a:r>
              <a:rPr lang="en-GB" sz="1400" dirty="0" smtClean="0">
                <a:latin typeface="Times New Roman" panose="02020603050405020304" pitchFamily="18" charset="0"/>
                <a:cs typeface="Times New Roman" panose="02020603050405020304" pitchFamily="18" charset="0"/>
              </a:rPr>
              <a:t>.</a:t>
            </a:r>
          </a:p>
          <a:p>
            <a:pPr algn="just">
              <a:lnSpc>
                <a:spcPct val="120000"/>
              </a:lnSpc>
              <a:buFont typeface="+mj-lt"/>
              <a:buAutoNum type="arabicPeriod"/>
            </a:pPr>
            <a:r>
              <a:rPr lang="en-GB" sz="1400" dirty="0">
                <a:latin typeface="Times New Roman" panose="02020603050405020304" pitchFamily="18" charset="0"/>
                <a:cs typeface="Times New Roman" panose="02020603050405020304" pitchFamily="18" charset="0"/>
              </a:rPr>
              <a:t>Gururaj, Harinahalli Lokesh, et al. "DeepSkin: a deep learning approach for skin cancer classification." IEEE access 11 (2023): 50205-50214</a:t>
            </a:r>
            <a:r>
              <a:rPr lang="en-GB" sz="1400" dirty="0" smtClean="0">
                <a:latin typeface="Times New Roman" panose="02020603050405020304" pitchFamily="18" charset="0"/>
                <a:cs typeface="Times New Roman" panose="02020603050405020304" pitchFamily="18" charset="0"/>
              </a:rPr>
              <a:t>.</a:t>
            </a:r>
          </a:p>
          <a:p>
            <a:pPr algn="just">
              <a:lnSpc>
                <a:spcPct val="120000"/>
              </a:lnSpc>
              <a:buFont typeface="+mj-lt"/>
              <a:buAutoNum type="arabicPeriod"/>
            </a:pPr>
            <a:r>
              <a:rPr lang="en-GB" sz="1400" dirty="0">
                <a:latin typeface="Times New Roman" panose="02020603050405020304" pitchFamily="18" charset="0"/>
                <a:cs typeface="Times New Roman" panose="02020603050405020304" pitchFamily="18" charset="0"/>
              </a:rPr>
              <a:t>Adnan, Mohammad, et al. "Exploring nanocarriers as treatment modalities for skin cancer." Molecules 28.15 (2023): 5905</a:t>
            </a:r>
            <a:r>
              <a:rPr lang="en-GB" sz="1400" dirty="0" smtClean="0">
                <a:latin typeface="Times New Roman" panose="02020603050405020304" pitchFamily="18" charset="0"/>
                <a:cs typeface="Times New Roman" panose="02020603050405020304" pitchFamily="18" charset="0"/>
              </a:rPr>
              <a:t>.</a:t>
            </a:r>
          </a:p>
          <a:p>
            <a:pPr algn="just">
              <a:lnSpc>
                <a:spcPct val="120000"/>
              </a:lnSpc>
              <a:buFont typeface="+mj-lt"/>
              <a:buAutoNum type="arabicPeriod"/>
            </a:pPr>
            <a:r>
              <a:rPr lang="en-GB" sz="1400" dirty="0">
                <a:latin typeface="Times New Roman" panose="02020603050405020304" pitchFamily="18" charset="0"/>
                <a:cs typeface="Times New Roman" panose="02020603050405020304" pitchFamily="18" charset="0"/>
              </a:rPr>
              <a:t>Rahman, Mohammad Atikur, et al. "Skin cancer classification using NASNet." International Journal of Science and Research Archive 11.1 (2024): 775-785.</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dirty="0"/>
          </a:p>
        </p:txBody>
      </p:sp>
    </p:spTree>
    <p:extLst>
      <p:ext uri="{BB962C8B-B14F-4D97-AF65-F5344CB8AC3E}">
        <p14:creationId xmlns:p14="http://schemas.microsoft.com/office/powerpoint/2010/main" val="39477795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800" y="838200"/>
            <a:ext cx="6095999" cy="4491789"/>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47</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90" y="274733"/>
            <a:ext cx="8127279" cy="766668"/>
          </a:xfrm>
        </p:spPr>
        <p:txBody>
          <a:bodyPr>
            <a:normAutofit/>
          </a:bodyPr>
          <a:lstStyle/>
          <a:p>
            <a:r>
              <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a:t>
            </a:r>
            <a:r>
              <a:rPr lang="en-US"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SURVEY</a:t>
            </a:r>
            <a:r>
              <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57051644"/>
              </p:ext>
            </p:extLst>
          </p:nvPr>
        </p:nvGraphicFramePr>
        <p:xfrm>
          <a:off x="598282" y="1409794"/>
          <a:ext cx="8121787" cy="4381058"/>
        </p:xfrm>
        <a:graphic>
          <a:graphicData uri="http://schemas.openxmlformats.org/drawingml/2006/table">
            <a:tbl>
              <a:tblPr firstRow="1" bandRow="1">
                <a:tableStyleId>{5C22544A-7EE6-4342-B048-85BDC9FD1C3A}</a:tableStyleId>
              </a:tblPr>
              <a:tblGrid>
                <a:gridCol w="432747">
                  <a:extLst>
                    <a:ext uri="{9D8B030D-6E8A-4147-A177-3AD203B41FA5}">
                      <a16:colId xmlns:a16="http://schemas.microsoft.com/office/drawing/2014/main" val="20000"/>
                    </a:ext>
                  </a:extLst>
                </a:gridCol>
                <a:gridCol w="1902671">
                  <a:extLst>
                    <a:ext uri="{9D8B030D-6E8A-4147-A177-3AD203B41FA5}">
                      <a16:colId xmlns:a16="http://schemas.microsoft.com/office/drawing/2014/main" val="20001"/>
                    </a:ext>
                  </a:extLst>
                </a:gridCol>
                <a:gridCol w="19685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gridCol w="1874769">
                  <a:extLst>
                    <a:ext uri="{9D8B030D-6E8A-4147-A177-3AD203B41FA5}">
                      <a16:colId xmlns:a16="http://schemas.microsoft.com/office/drawing/2014/main" val="20004"/>
                    </a:ext>
                  </a:extLst>
                </a:gridCol>
              </a:tblGrid>
              <a:tr h="495206">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 NO</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TITLE AND AUTHOR</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METHODOLOGY USED</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ADVANTAGES</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DRAWBACKS</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699166">
                <a:tc>
                  <a:txBody>
                    <a:bodyPr/>
                    <a:lstStyle/>
                    <a:p>
                      <a:pPr algn="just">
                        <a:lnSpc>
                          <a:spcPct val="150000"/>
                        </a:lnSpc>
                      </a:pPr>
                      <a:r>
                        <a:rPr lang="en-IN" sz="1300" dirty="0" smtClean="0">
                          <a:latin typeface="Times New Roman" panose="02020603050405020304" pitchFamily="18" charset="0"/>
                          <a:cs typeface="Times New Roman" panose="02020603050405020304" pitchFamily="18" charset="0"/>
                        </a:rPr>
                        <a:t>1.</a:t>
                      </a:r>
                      <a:endParaRPr lang="en-IN"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7365" algn="just" rtl="0">
                        <a:lnSpc>
                          <a:spcPct val="150000"/>
                        </a:lnSpc>
                        <a:spcBef>
                          <a:spcPts val="199"/>
                        </a:spcBef>
                      </a:pPr>
                      <a:r>
                        <a:rPr lang="en-US" sz="1300" dirty="0" smtClean="0">
                          <a:latin typeface="Times New Roman" panose="02020603050405020304" pitchFamily="18" charset="0"/>
                          <a:cs typeface="Times New Roman" panose="02020603050405020304" pitchFamily="18" charset="0"/>
                        </a:rPr>
                        <a:t>‘Skin Cancer Detection Using Combined</a:t>
                      </a:r>
                      <a:r>
                        <a:rPr lang="en-US" sz="1300" baseline="0" dirty="0" smtClean="0">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cs typeface="Times New Roman" panose="02020603050405020304" pitchFamily="18" charset="0"/>
                        </a:rPr>
                        <a:t>Decision of Deep Learners’ &amp; </a:t>
                      </a:r>
                      <a:r>
                        <a:rPr lang="en-IN" sz="1300" dirty="0" smtClean="0">
                          <a:latin typeface="Times New Roman" panose="02020603050405020304" pitchFamily="18" charset="0"/>
                          <a:cs typeface="Times New Roman" panose="02020603050405020304" pitchFamily="18" charset="0"/>
                        </a:rPr>
                        <a:t>Azhar Imran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US" sz="1300" dirty="0" smtClean="0">
                          <a:latin typeface="Times New Roman" panose="02020603050405020304" pitchFamily="18" charset="0"/>
                          <a:cs typeface="Times New Roman" panose="02020603050405020304" pitchFamily="18" charset="0"/>
                        </a:rPr>
                        <a:t>A convolution-based</a:t>
                      </a:r>
                      <a:r>
                        <a:rPr lang="en-US" sz="1300" baseline="0" dirty="0" smtClean="0">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cs typeface="Times New Roman" panose="02020603050405020304" pitchFamily="18" charset="0"/>
                        </a:rPr>
                        <a:t>deep neural networks</a:t>
                      </a:r>
                      <a:r>
                        <a:rPr lang="en-US" sz="1300" baseline="0" dirty="0" smtClean="0">
                          <a:latin typeface="Times New Roman" panose="02020603050405020304" pitchFamily="18" charset="0"/>
                          <a:cs typeface="Times New Roman" panose="02020603050405020304" pitchFamily="18" charset="0"/>
                        </a:rPr>
                        <a:t> is proposed </a:t>
                      </a:r>
                      <a:r>
                        <a:rPr lang="en-US" sz="1300" dirty="0" smtClean="0">
                          <a:latin typeface="Times New Roman" panose="02020603050405020304" pitchFamily="18" charset="0"/>
                          <a:cs typeface="Times New Roman" panose="02020603050405020304" pitchFamily="18" charset="0"/>
                        </a:rPr>
                        <a:t>for skin cancer detection.</a:t>
                      </a:r>
                      <a:endParaRPr lang="en-IN"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just">
                        <a:lnSpc>
                          <a:spcPct val="150000"/>
                        </a:lnSpc>
                        <a:buFont typeface="Arial" panose="020B0604020202020204" pitchFamily="34" charset="0"/>
                        <a:buChar char="•"/>
                      </a:pPr>
                      <a:r>
                        <a:rPr lang="en-US" sz="1300" dirty="0" smtClean="0">
                          <a:latin typeface="Times New Roman" panose="02020603050405020304" pitchFamily="18" charset="0"/>
                          <a:cs typeface="Times New Roman" panose="02020603050405020304" pitchFamily="18" charset="0"/>
                        </a:rPr>
                        <a:t>This method provides a compelling reason to be applied for other disease detection.</a:t>
                      </a:r>
                      <a:endParaRPr lang="en-IN"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just">
                        <a:lnSpc>
                          <a:spcPct val="150000"/>
                        </a:lnSpc>
                        <a:buFont typeface="Arial" panose="020B0604020202020204" pitchFamily="34" charset="0"/>
                        <a:buChar char="•"/>
                      </a:pPr>
                      <a:r>
                        <a:rPr lang="en-US" sz="1300" dirty="0" smtClean="0">
                          <a:latin typeface="Times New Roman" panose="02020603050405020304" pitchFamily="18" charset="0"/>
                          <a:cs typeface="Times New Roman" panose="02020603050405020304" pitchFamily="18" charset="0"/>
                        </a:rPr>
                        <a:t>Neural networks is have no clear understanding of the entity.</a:t>
                      </a:r>
                      <a:endParaRPr lang="en-IN"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133252">
                <a:tc>
                  <a:txBody>
                    <a:bodyPr/>
                    <a:lstStyle/>
                    <a:p>
                      <a:pPr algn="just">
                        <a:lnSpc>
                          <a:spcPct val="150000"/>
                        </a:lnSpc>
                      </a:pPr>
                      <a:r>
                        <a:rPr lang="en-IN" sz="1300" dirty="0" smtClean="0">
                          <a:latin typeface="Times New Roman" panose="02020603050405020304" pitchFamily="18" charset="0"/>
                          <a:cs typeface="Times New Roman" panose="02020603050405020304" pitchFamily="18" charset="0"/>
                        </a:rPr>
                        <a:t>2.</a:t>
                      </a:r>
                      <a:endParaRPr lang="en-IN"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a:lnSpc>
                          <a:spcPct val="150000"/>
                        </a:lnSpc>
                      </a:pPr>
                      <a:r>
                        <a:rPr lang="en-US" sz="1300" dirty="0" smtClean="0">
                          <a:solidFill>
                            <a:schemeClr val="tx1"/>
                          </a:solidFill>
                          <a:latin typeface="Times New Roman" panose="02020603050405020304" pitchFamily="18" charset="0"/>
                          <a:cs typeface="Times New Roman" panose="02020603050405020304" pitchFamily="18" charset="0"/>
                        </a:rPr>
                        <a:t>‘Multiclass skin cancer classification using Efficient Nets – a first step</a:t>
                      </a:r>
                      <a:r>
                        <a:rPr lang="en-US" sz="1300" baseline="0" dirty="0" smtClean="0">
                          <a:solidFill>
                            <a:schemeClr val="tx1"/>
                          </a:solidFill>
                          <a:latin typeface="Times New Roman" panose="02020603050405020304" pitchFamily="18" charset="0"/>
                          <a:cs typeface="Times New Roman" panose="02020603050405020304" pitchFamily="18" charset="0"/>
                        </a:rPr>
                        <a:t> </a:t>
                      </a:r>
                      <a:r>
                        <a:rPr lang="en-US" sz="1300" dirty="0" smtClean="0">
                          <a:solidFill>
                            <a:schemeClr val="tx1"/>
                          </a:solidFill>
                          <a:latin typeface="Times New Roman" panose="02020603050405020304" pitchFamily="18" charset="0"/>
                          <a:cs typeface="Times New Roman" panose="02020603050405020304" pitchFamily="18" charset="0"/>
                        </a:rPr>
                        <a:t>towards preventing skin cancer</a:t>
                      </a:r>
                      <a:r>
                        <a:rPr lang="en-US" sz="1300" baseline="0" dirty="0" smtClean="0">
                          <a:solidFill>
                            <a:schemeClr val="tx1"/>
                          </a:solidFill>
                          <a:latin typeface="Times New Roman" panose="02020603050405020304" pitchFamily="18" charset="0"/>
                          <a:cs typeface="Times New Roman" panose="02020603050405020304" pitchFamily="18" charset="0"/>
                        </a:rPr>
                        <a:t> </a:t>
                      </a:r>
                      <a:r>
                        <a:rPr lang="en-US" sz="1300" dirty="0" smtClean="0">
                          <a:solidFill>
                            <a:schemeClr val="tx1"/>
                          </a:solidFill>
                          <a:latin typeface="Times New Roman" panose="02020603050405020304" pitchFamily="18" charset="0"/>
                          <a:cs typeface="Times New Roman" panose="02020603050405020304" pitchFamily="18" charset="0"/>
                        </a:rPr>
                        <a:t>’ </a:t>
                      </a:r>
                      <a:r>
                        <a:rPr lang="en-US" sz="1300" dirty="0">
                          <a:solidFill>
                            <a:schemeClr val="tx1"/>
                          </a:solidFill>
                          <a:latin typeface="Times New Roman" panose="02020603050405020304" pitchFamily="18" charset="0"/>
                          <a:cs typeface="Times New Roman" panose="02020603050405020304" pitchFamily="18" charset="0"/>
                        </a:rPr>
                        <a:t>&amp;</a:t>
                      </a:r>
                      <a:r>
                        <a:rPr lang="en-US" sz="1300" baseline="0" dirty="0">
                          <a:solidFill>
                            <a:schemeClr val="tx1"/>
                          </a:solidFill>
                          <a:latin typeface="Times New Roman" panose="02020603050405020304" pitchFamily="18" charset="0"/>
                          <a:cs typeface="Times New Roman" panose="02020603050405020304" pitchFamily="18" charset="0"/>
                        </a:rPr>
                        <a:t> </a:t>
                      </a:r>
                      <a:r>
                        <a:rPr lang="en-US" sz="1300" baseline="0" dirty="0" smtClean="0">
                          <a:solidFill>
                            <a:schemeClr val="tx1"/>
                          </a:solidFill>
                          <a:latin typeface="Times New Roman" panose="02020603050405020304" pitchFamily="18" charset="0"/>
                          <a:cs typeface="Times New Roman" panose="02020603050405020304" pitchFamily="18" charset="0"/>
                        </a:rPr>
                        <a:t> Karar Ali </a:t>
                      </a:r>
                      <a:r>
                        <a:rPr lang="en-US" sz="1300" i="1" dirty="0" smtClean="0">
                          <a:solidFill>
                            <a:schemeClr val="tx1"/>
                          </a:solidFill>
                          <a:latin typeface="Times New Roman" panose="02020603050405020304" pitchFamily="18" charset="0"/>
                          <a:cs typeface="Times New Roman" panose="02020603050405020304" pitchFamily="18" charset="0"/>
                        </a:rPr>
                        <a:t>et </a:t>
                      </a:r>
                      <a:r>
                        <a:rPr lang="en-US" sz="1300" i="1" dirty="0">
                          <a:solidFill>
                            <a:schemeClr val="tx1"/>
                          </a:solidFill>
                          <a:latin typeface="Times New Roman" panose="02020603050405020304" pitchFamily="18" charset="0"/>
                          <a:cs typeface="Times New Roman" panose="02020603050405020304" pitchFamily="18" charset="0"/>
                        </a:rPr>
                        <a:t>al </a:t>
                      </a:r>
                      <a:r>
                        <a:rPr lang="en-US" sz="1300" dirty="0">
                          <a:solidFill>
                            <a:schemeClr val="tx1"/>
                          </a:solidFill>
                          <a:latin typeface="Times New Roman" panose="02020603050405020304" pitchFamily="18" charset="0"/>
                          <a:cs typeface="Times New Roman" panose="02020603050405020304" pitchFamily="18" charset="0"/>
                        </a:rPr>
                        <a:t>[</a:t>
                      </a:r>
                      <a:r>
                        <a:rPr lang="en-US" sz="1300" dirty="0" smtClean="0">
                          <a:solidFill>
                            <a:schemeClr val="tx1"/>
                          </a:solidFill>
                          <a:latin typeface="Times New Roman" panose="02020603050405020304" pitchFamily="18" charset="0"/>
                          <a:cs typeface="Times New Roman" panose="02020603050405020304" pitchFamily="18" charset="0"/>
                        </a:rPr>
                        <a:t>2022]</a:t>
                      </a:r>
                      <a:endParaRPr lang="en-US" sz="13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US" sz="1300" dirty="0">
                          <a:solidFill>
                            <a:schemeClr val="tx1"/>
                          </a:solidFill>
                          <a:latin typeface="Times New Roman" panose="02020603050405020304" pitchFamily="18" charset="0"/>
                          <a:cs typeface="Times New Roman" panose="02020603050405020304" pitchFamily="18" charset="0"/>
                        </a:rPr>
                        <a:t>This paper </a:t>
                      </a:r>
                      <a:r>
                        <a:rPr lang="en-US" sz="1300" dirty="0" smtClean="0">
                          <a:solidFill>
                            <a:schemeClr val="tx1"/>
                          </a:solidFill>
                          <a:latin typeface="Times New Roman" panose="02020603050405020304" pitchFamily="18" charset="0"/>
                          <a:cs typeface="Times New Roman" panose="02020603050405020304" pitchFamily="18" charset="0"/>
                        </a:rPr>
                        <a:t>proposes Multiclass skin cancer classification using EfficientNets.</a:t>
                      </a:r>
                      <a:endParaRPr lang="en-US" sz="13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just">
                        <a:lnSpc>
                          <a:spcPct val="150000"/>
                        </a:lnSpc>
                        <a:buFont typeface="Arial" panose="020B0604020202020204" pitchFamily="34" charset="0"/>
                        <a:buChar char="•"/>
                      </a:pPr>
                      <a:r>
                        <a:rPr lang="en-US" sz="1300" dirty="0" smtClean="0">
                          <a:latin typeface="Times New Roman" panose="02020603050405020304" pitchFamily="18" charset="0"/>
                          <a:cs typeface="Times New Roman" panose="02020603050405020304" pitchFamily="18" charset="0"/>
                        </a:rPr>
                        <a:t>High classification accuracy</a:t>
                      </a:r>
                    </a:p>
                    <a:p>
                      <a:pPr marL="171450" indent="-171450" algn="just">
                        <a:lnSpc>
                          <a:spcPct val="150000"/>
                        </a:lnSpc>
                        <a:buFont typeface="Arial" panose="020B0604020202020204" pitchFamily="34" charset="0"/>
                        <a:buChar char="•"/>
                      </a:pPr>
                      <a:r>
                        <a:rPr lang="en-US" sz="1300" dirty="0" smtClean="0">
                          <a:latin typeface="Times New Roman" panose="02020603050405020304" pitchFamily="18" charset="0"/>
                          <a:cs typeface="Times New Roman" panose="02020603050405020304" pitchFamily="18" charset="0"/>
                        </a:rPr>
                        <a:t>Computationally</a:t>
                      </a:r>
                      <a:r>
                        <a:rPr lang="en-US" sz="1300" baseline="0" dirty="0" smtClean="0">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cs typeface="Times New Roman" panose="02020603050405020304" pitchFamily="18" charset="0"/>
                        </a:rPr>
                        <a:t>efficient models</a:t>
                      </a:r>
                    </a:p>
                    <a:p>
                      <a:pPr marL="171450" indent="-171450" algn="just">
                        <a:lnSpc>
                          <a:spcPct val="150000"/>
                        </a:lnSpc>
                        <a:buFont typeface="Arial" panose="020B0604020202020204" pitchFamily="34" charset="0"/>
                        <a:buChar char="•"/>
                      </a:pPr>
                      <a:r>
                        <a:rPr lang="en-US" sz="1300" dirty="0" smtClean="0">
                          <a:latin typeface="Times New Roman" panose="02020603050405020304" pitchFamily="18" charset="0"/>
                          <a:cs typeface="Times New Roman" panose="02020603050405020304" pitchFamily="18" charset="0"/>
                        </a:rPr>
                        <a:t>Effective transfer learning capabilities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just">
                        <a:lnSpc>
                          <a:spcPct val="150000"/>
                        </a:lnSpc>
                        <a:buFont typeface="Arial" panose="020B0604020202020204" pitchFamily="34" charset="0"/>
                        <a:buChar char="•"/>
                      </a:pPr>
                      <a:r>
                        <a:rPr lang="en-US" sz="1300" dirty="0" smtClean="0">
                          <a:latin typeface="Times New Roman" panose="02020603050405020304" pitchFamily="18" charset="0"/>
                          <a:cs typeface="Times New Roman" panose="02020603050405020304" pitchFamily="18" charset="0"/>
                        </a:rPr>
                        <a:t>Complex model architecture selection</a:t>
                      </a:r>
                    </a:p>
                    <a:p>
                      <a:pPr marL="171450" indent="-171450" algn="just">
                        <a:lnSpc>
                          <a:spcPct val="150000"/>
                        </a:lnSpc>
                        <a:buFont typeface="Arial" panose="020B0604020202020204" pitchFamily="34" charset="0"/>
                        <a:buChar char="•"/>
                      </a:pPr>
                      <a:r>
                        <a:rPr lang="en-US" sz="1300" dirty="0" smtClean="0">
                          <a:latin typeface="Times New Roman" panose="02020603050405020304" pitchFamily="18" charset="0"/>
                          <a:cs typeface="Times New Roman" panose="02020603050405020304" pitchFamily="18" charset="0"/>
                        </a:rPr>
                        <a:t>Limited model interpretability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5</a:t>
            </a:fld>
            <a:endParaRPr lang="en-US" dirty="0"/>
          </a:p>
        </p:txBody>
      </p:sp>
    </p:spTree>
    <p:extLst>
      <p:ext uri="{BB962C8B-B14F-4D97-AF65-F5344CB8AC3E}">
        <p14:creationId xmlns:p14="http://schemas.microsoft.com/office/powerpoint/2010/main" val="2842715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90" y="274733"/>
            <a:ext cx="8127279" cy="766668"/>
          </a:xfrm>
        </p:spPr>
        <p:txBody>
          <a:bodyPr>
            <a:normAutofit/>
          </a:bodyPr>
          <a:lstStyle/>
          <a:p>
            <a:pPr algn="ctr"/>
            <a:r>
              <a:rPr lang="en-US" sz="28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CONTINUED…</a:t>
            </a:r>
            <a:endParaRPr lang="en-IN" sz="28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8680047"/>
              </p:ext>
            </p:extLst>
          </p:nvPr>
        </p:nvGraphicFramePr>
        <p:xfrm>
          <a:off x="598282" y="1409794"/>
          <a:ext cx="8121787" cy="4794951"/>
        </p:xfrm>
        <a:graphic>
          <a:graphicData uri="http://schemas.openxmlformats.org/drawingml/2006/table">
            <a:tbl>
              <a:tblPr firstRow="1" bandRow="1">
                <a:tableStyleId>{5C22544A-7EE6-4342-B048-85BDC9FD1C3A}</a:tableStyleId>
              </a:tblPr>
              <a:tblGrid>
                <a:gridCol w="432747">
                  <a:extLst>
                    <a:ext uri="{9D8B030D-6E8A-4147-A177-3AD203B41FA5}">
                      <a16:colId xmlns:a16="http://schemas.microsoft.com/office/drawing/2014/main" val="20000"/>
                    </a:ext>
                  </a:extLst>
                </a:gridCol>
                <a:gridCol w="1902671">
                  <a:extLst>
                    <a:ext uri="{9D8B030D-6E8A-4147-A177-3AD203B41FA5}">
                      <a16:colId xmlns:a16="http://schemas.microsoft.com/office/drawing/2014/main" val="20001"/>
                    </a:ext>
                  </a:extLst>
                </a:gridCol>
                <a:gridCol w="19685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gridCol w="1874769">
                  <a:extLst>
                    <a:ext uri="{9D8B030D-6E8A-4147-A177-3AD203B41FA5}">
                      <a16:colId xmlns:a16="http://schemas.microsoft.com/office/drawing/2014/main" val="20004"/>
                    </a:ext>
                  </a:extLst>
                </a:gridCol>
              </a:tblGrid>
              <a:tr h="495206">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 NO</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TITLE AND AUTHOR</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METHODOLOGY USED</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ADVANTAGES</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DRAWBACKS</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13059">
                <a:tc>
                  <a:txBody>
                    <a:bodyPr/>
                    <a:lstStyle/>
                    <a:p>
                      <a:pPr algn="just">
                        <a:lnSpc>
                          <a:spcPct val="150000"/>
                        </a:lnSpc>
                      </a:pPr>
                      <a:r>
                        <a:rPr lang="en-IN" sz="1300" b="0" dirty="0" smtClean="0">
                          <a:latin typeface="Times New Roman" panose="02020603050405020304" pitchFamily="18" charset="0"/>
                          <a:cs typeface="Times New Roman" panose="02020603050405020304" pitchFamily="18" charset="0"/>
                        </a:rPr>
                        <a:t>3.</a:t>
                      </a:r>
                      <a:endParaRPr lang="en-IN" sz="13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US" sz="1300" b="0" dirty="0" smtClean="0">
                          <a:solidFill>
                            <a:schemeClr val="tx1"/>
                          </a:solidFill>
                          <a:latin typeface="Times New Roman" panose="02020603050405020304" pitchFamily="18" charset="0"/>
                          <a:cs typeface="Times New Roman" panose="02020603050405020304" pitchFamily="18" charset="0"/>
                        </a:rPr>
                        <a:t>‘</a:t>
                      </a:r>
                      <a:r>
                        <a:rPr lang="en-IN" sz="1300" b="0" i="0" kern="1200" dirty="0" smtClean="0">
                          <a:solidFill>
                            <a:schemeClr val="dk1"/>
                          </a:solidFill>
                          <a:effectLst/>
                          <a:latin typeface="Times New Roman" panose="02020603050405020304" pitchFamily="18" charset="0"/>
                          <a:ea typeface="+mn-ea"/>
                          <a:cs typeface="Times New Roman" panose="02020603050405020304" pitchFamily="18" charset="0"/>
                        </a:rPr>
                        <a:t>A Novel Vision Transformer Model for Skin Cancer Classification</a:t>
                      </a:r>
                      <a:r>
                        <a:rPr lang="en-US" sz="1300" b="0" dirty="0" smtClean="0">
                          <a:solidFill>
                            <a:schemeClr val="tx1"/>
                          </a:solidFill>
                          <a:latin typeface="Times New Roman" panose="02020603050405020304" pitchFamily="18" charset="0"/>
                          <a:cs typeface="Times New Roman" panose="02020603050405020304" pitchFamily="18" charset="0"/>
                        </a:rPr>
                        <a:t>’&amp; </a:t>
                      </a:r>
                      <a:r>
                        <a:rPr lang="en-IN" sz="1300" b="0" dirty="0" smtClean="0">
                          <a:latin typeface="Times New Roman" panose="02020603050405020304" pitchFamily="18" charset="0"/>
                          <a:cs typeface="Times New Roman" panose="02020603050405020304" pitchFamily="18" charset="0"/>
                        </a:rPr>
                        <a:t>Yang </a:t>
                      </a:r>
                      <a:r>
                        <a:rPr lang="en-US" sz="1300" b="0" dirty="0" smtClean="0">
                          <a:solidFill>
                            <a:schemeClr val="tx1"/>
                          </a:solidFill>
                          <a:latin typeface="Times New Roman" panose="02020603050405020304" pitchFamily="18" charset="0"/>
                          <a:cs typeface="Times New Roman" panose="02020603050405020304" pitchFamily="18" charset="0"/>
                        </a:rPr>
                        <a:t>et al</a:t>
                      </a:r>
                      <a:r>
                        <a:rPr lang="en-US" sz="1300" b="0" baseline="0" dirty="0" smtClean="0">
                          <a:solidFill>
                            <a:schemeClr val="tx1"/>
                          </a:solidFill>
                          <a:latin typeface="Times New Roman" panose="02020603050405020304" pitchFamily="18" charset="0"/>
                          <a:cs typeface="Times New Roman" panose="02020603050405020304" pitchFamily="18" charset="0"/>
                        </a:rPr>
                        <a:t> [2023]</a:t>
                      </a:r>
                      <a:endParaRPr lang="en-US" sz="13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US" sz="1300" b="0" i="0" kern="1200" dirty="0" smtClean="0">
                          <a:solidFill>
                            <a:schemeClr val="dk1"/>
                          </a:solidFill>
                          <a:effectLst/>
                          <a:latin typeface="Times New Roman" panose="02020603050405020304" pitchFamily="18" charset="0"/>
                          <a:ea typeface="+mn-ea"/>
                          <a:cs typeface="Times New Roman" panose="02020603050405020304" pitchFamily="18" charset="0"/>
                        </a:rPr>
                        <a:t>This paper presents a novel method of classifying skin cancer in clinical skin images.</a:t>
                      </a:r>
                      <a:endParaRPr lang="en-IN" sz="13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300" b="0" dirty="0" smtClean="0">
                          <a:latin typeface="Times New Roman" panose="02020603050405020304" pitchFamily="18" charset="0"/>
                          <a:cs typeface="Times New Roman" panose="02020603050405020304" pitchFamily="18" charset="0"/>
                        </a:rPr>
                        <a:t>Pretraining on ImageNet reduces training time and enhances fine-tuning accuracy.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300" b="0" dirty="0" smtClean="0">
                          <a:latin typeface="Times New Roman" panose="02020603050405020304" pitchFamily="18" charset="0"/>
                          <a:cs typeface="Times New Roman" panose="02020603050405020304" pitchFamily="18" charset="0"/>
                        </a:rPr>
                        <a:t>High computational demands make deployment challenging in low-resource settings.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133252">
                <a:tc>
                  <a:txBody>
                    <a:bodyPr/>
                    <a:lstStyle/>
                    <a:p>
                      <a:pPr algn="just">
                        <a:lnSpc>
                          <a:spcPct val="150000"/>
                        </a:lnSpc>
                      </a:pPr>
                      <a:r>
                        <a:rPr lang="en-IN" sz="1300" b="0" dirty="0" smtClean="0">
                          <a:latin typeface="Times New Roman" panose="02020603050405020304" pitchFamily="18" charset="0"/>
                          <a:cs typeface="Times New Roman" panose="02020603050405020304" pitchFamily="18" charset="0"/>
                        </a:rPr>
                        <a:t>4.</a:t>
                      </a:r>
                      <a:endParaRPr lang="en-IN" sz="1300"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sz="1300" b="0" dirty="0" smtClean="0">
                          <a:solidFill>
                            <a:schemeClr val="tx1"/>
                          </a:solidFill>
                          <a:latin typeface="Times New Roman" panose="02020603050405020304" pitchFamily="18" charset="0"/>
                          <a:cs typeface="Times New Roman" panose="02020603050405020304" pitchFamily="18" charset="0"/>
                        </a:rPr>
                        <a:t>‘</a:t>
                      </a:r>
                      <a:r>
                        <a:rPr lang="en-US" sz="1300" b="0" i="0" kern="1200" dirty="0" smtClean="0">
                          <a:solidFill>
                            <a:schemeClr val="dk1"/>
                          </a:solidFill>
                          <a:effectLst/>
                          <a:latin typeface="Times New Roman" panose="02020603050405020304" pitchFamily="18" charset="0"/>
                          <a:ea typeface="+mn-ea"/>
                          <a:cs typeface="Times New Roman" panose="02020603050405020304" pitchFamily="18" charset="0"/>
                        </a:rPr>
                        <a:t>A Deep Learning Approach for Skin Cancer Classification</a:t>
                      </a:r>
                      <a:r>
                        <a:rPr lang="en-US" sz="1300" b="0" dirty="0" smtClean="0">
                          <a:solidFill>
                            <a:schemeClr val="tx1"/>
                          </a:solidFill>
                          <a:latin typeface="Times New Roman" panose="02020603050405020304" pitchFamily="18" charset="0"/>
                          <a:cs typeface="Times New Roman" panose="02020603050405020304" pitchFamily="18" charset="0"/>
                        </a:rPr>
                        <a:t>’&amp; </a:t>
                      </a:r>
                      <a:r>
                        <a:rPr lang="en-IN" sz="1300" b="0" dirty="0" smtClean="0">
                          <a:latin typeface="Times New Roman" panose="02020603050405020304" pitchFamily="18" charset="0"/>
                          <a:cs typeface="Times New Roman" panose="02020603050405020304" pitchFamily="18" charset="0"/>
                        </a:rPr>
                        <a:t>Gururaj et al [2023]</a:t>
                      </a:r>
                      <a:endParaRPr lang="en-US" sz="1300" b="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just" defTabSz="914400" rtl="0" eaLnBrk="1" fontAlgn="auto" latinLnBrk="0" hangingPunct="1">
                        <a:lnSpc>
                          <a:spcPct val="150000"/>
                        </a:lnSpc>
                        <a:spcBef>
                          <a:spcPts val="0"/>
                        </a:spcBef>
                        <a:spcAft>
                          <a:spcPts val="0"/>
                        </a:spcAft>
                        <a:buClrTx/>
                        <a:buSzTx/>
                        <a:buFontTx/>
                        <a:buNone/>
                        <a:tabLst/>
                        <a:defRPr/>
                      </a:pPr>
                      <a:r>
                        <a:rPr lang="en-US" sz="1300" b="0" dirty="0" smtClean="0">
                          <a:latin typeface="Times New Roman" panose="02020603050405020304" pitchFamily="18" charset="0"/>
                          <a:cs typeface="Times New Roman" panose="02020603050405020304" pitchFamily="18" charset="0"/>
                        </a:rPr>
                        <a:t>The system uses CNNs, DenseNet169, and ResNet50 for skin cancer detection and segmentation.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just">
                        <a:lnSpc>
                          <a:spcPct val="150000"/>
                        </a:lnSpc>
                        <a:buFont typeface="Arial" panose="020B0604020202020204" pitchFamily="34" charset="0"/>
                        <a:buChar char="•"/>
                      </a:pPr>
                      <a:r>
                        <a:rPr lang="en-US" sz="1300" b="0" dirty="0" smtClean="0">
                          <a:latin typeface="Times New Roman" panose="02020603050405020304" pitchFamily="18" charset="0"/>
                          <a:cs typeface="Times New Roman" panose="02020603050405020304" pitchFamily="18" charset="0"/>
                        </a:rPr>
                        <a:t>Enhances the ability to detect skin cancer at early stages, improving patient outcomes.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just">
                        <a:lnSpc>
                          <a:spcPct val="150000"/>
                        </a:lnSpc>
                        <a:buFont typeface="Arial" panose="020B0604020202020204" pitchFamily="34" charset="0"/>
                        <a:buChar char="•"/>
                      </a:pPr>
                      <a:r>
                        <a:rPr lang="en-US" sz="1300" b="0" dirty="0" smtClean="0">
                          <a:latin typeface="Times New Roman" panose="02020603050405020304" pitchFamily="18" charset="0"/>
                          <a:cs typeface="Times New Roman" panose="02020603050405020304" pitchFamily="18" charset="0"/>
                        </a:rPr>
                        <a:t>Preprocessing techniques like segmentation and dull razor require expertise and may be resource-intensive.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1782970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890" y="274733"/>
            <a:ext cx="8127279" cy="766668"/>
          </a:xfrm>
        </p:spPr>
        <p:txBody>
          <a:bodyPr>
            <a:normAutofit/>
          </a:bodyPr>
          <a:lstStyle/>
          <a:p>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CONTINUED…</a:t>
            </a:r>
            <a:endParaRPr lang="en-IN" sz="2800"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89046995"/>
              </p:ext>
            </p:extLst>
          </p:nvPr>
        </p:nvGraphicFramePr>
        <p:xfrm>
          <a:off x="598282" y="1409794"/>
          <a:ext cx="8121787" cy="5427759"/>
        </p:xfrm>
        <a:graphic>
          <a:graphicData uri="http://schemas.openxmlformats.org/drawingml/2006/table">
            <a:tbl>
              <a:tblPr firstRow="1" bandRow="1">
                <a:tableStyleId>{5C22544A-7EE6-4342-B048-85BDC9FD1C3A}</a:tableStyleId>
              </a:tblPr>
              <a:tblGrid>
                <a:gridCol w="432747">
                  <a:extLst>
                    <a:ext uri="{9D8B030D-6E8A-4147-A177-3AD203B41FA5}">
                      <a16:colId xmlns:a16="http://schemas.microsoft.com/office/drawing/2014/main" val="20000"/>
                    </a:ext>
                  </a:extLst>
                </a:gridCol>
                <a:gridCol w="1902671">
                  <a:extLst>
                    <a:ext uri="{9D8B030D-6E8A-4147-A177-3AD203B41FA5}">
                      <a16:colId xmlns:a16="http://schemas.microsoft.com/office/drawing/2014/main" val="20001"/>
                    </a:ext>
                  </a:extLst>
                </a:gridCol>
                <a:gridCol w="196850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gridCol w="1874769">
                  <a:extLst>
                    <a:ext uri="{9D8B030D-6E8A-4147-A177-3AD203B41FA5}">
                      <a16:colId xmlns:a16="http://schemas.microsoft.com/office/drawing/2014/main" val="20004"/>
                    </a:ext>
                  </a:extLst>
                </a:gridCol>
              </a:tblGrid>
              <a:tr h="495206">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 NO</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TITLE AND AUTHOR</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METHODOLOGY USED</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ADVANTAGES</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algn="ctr">
                        <a:lnSpc>
                          <a:spcPct val="150000"/>
                        </a:lnSpc>
                        <a:spcBef>
                          <a:spcPts val="0"/>
                        </a:spcBef>
                        <a:spcAft>
                          <a:spcPts val="0"/>
                        </a:spcAft>
                      </a:pPr>
                      <a:r>
                        <a:rPr lang="en-US" sz="1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DRAWBACKS</a:t>
                      </a:r>
                    </a:p>
                  </a:txBody>
                  <a:tcPr marL="44771" marR="447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13059">
                <a:tc>
                  <a:txBody>
                    <a:bodyPr/>
                    <a:lstStyle/>
                    <a:p>
                      <a:pPr algn="just">
                        <a:lnSpc>
                          <a:spcPct val="150000"/>
                        </a:lnSpc>
                      </a:pPr>
                      <a:r>
                        <a:rPr lang="en-IN" sz="1300" dirty="0" smtClean="0">
                          <a:latin typeface="Times New Roman" panose="02020603050405020304" pitchFamily="18" charset="0"/>
                          <a:cs typeface="Times New Roman" panose="02020603050405020304" pitchFamily="18" charset="0"/>
                        </a:rPr>
                        <a:t>5.</a:t>
                      </a:r>
                      <a:endParaRPr lang="en-IN"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US" sz="1300" dirty="0" smtClean="0">
                          <a:solidFill>
                            <a:schemeClr val="tx1"/>
                          </a:solidFill>
                          <a:latin typeface="Times New Roman" panose="02020603050405020304" pitchFamily="18" charset="0"/>
                          <a:cs typeface="Times New Roman" panose="02020603050405020304" pitchFamily="18" charset="0"/>
                        </a:rPr>
                        <a:t>‘</a:t>
                      </a:r>
                      <a:r>
                        <a:rPr lang="en-US" sz="1300" baseline="0" dirty="0" smtClean="0">
                          <a:solidFill>
                            <a:schemeClr val="tx1"/>
                          </a:solidFill>
                          <a:latin typeface="Times New Roman" panose="02020603050405020304" pitchFamily="18" charset="0"/>
                          <a:cs typeface="Times New Roman" panose="02020603050405020304" pitchFamily="18" charset="0"/>
                        </a:rPr>
                        <a:t>Exploring Nanocarriers as Treatment Modalities for Skin Cancer</a:t>
                      </a:r>
                      <a:r>
                        <a:rPr lang="en-US" sz="1300" dirty="0" smtClean="0">
                          <a:solidFill>
                            <a:schemeClr val="tx1"/>
                          </a:solidFill>
                          <a:latin typeface="Times New Roman" panose="02020603050405020304" pitchFamily="18" charset="0"/>
                          <a:cs typeface="Times New Roman" panose="02020603050405020304" pitchFamily="18" charset="0"/>
                        </a:rPr>
                        <a:t>’ </a:t>
                      </a:r>
                      <a:r>
                        <a:rPr lang="en-US" sz="1300" dirty="0">
                          <a:solidFill>
                            <a:schemeClr val="tx1"/>
                          </a:solidFill>
                          <a:latin typeface="Times New Roman" panose="02020603050405020304" pitchFamily="18" charset="0"/>
                          <a:cs typeface="Times New Roman" panose="02020603050405020304" pitchFamily="18" charset="0"/>
                        </a:rPr>
                        <a:t>&amp; </a:t>
                      </a:r>
                      <a:r>
                        <a:rPr lang="en-US" sz="1300" dirty="0" smtClean="0">
                          <a:solidFill>
                            <a:schemeClr val="tx1"/>
                          </a:solidFill>
                          <a:latin typeface="Times New Roman" panose="02020603050405020304" pitchFamily="18" charset="0"/>
                          <a:cs typeface="Times New Roman" panose="02020603050405020304" pitchFamily="18" charset="0"/>
                        </a:rPr>
                        <a:t>Mohammad Adnan </a:t>
                      </a:r>
                      <a:r>
                        <a:rPr lang="en-US" sz="1300" i="1" dirty="0" smtClean="0">
                          <a:solidFill>
                            <a:schemeClr val="tx1"/>
                          </a:solidFill>
                          <a:latin typeface="Times New Roman" panose="02020603050405020304" pitchFamily="18" charset="0"/>
                          <a:cs typeface="Times New Roman" panose="02020603050405020304" pitchFamily="18" charset="0"/>
                        </a:rPr>
                        <a:t>et </a:t>
                      </a:r>
                      <a:r>
                        <a:rPr lang="en-US" sz="1300" i="1" dirty="0">
                          <a:solidFill>
                            <a:schemeClr val="tx1"/>
                          </a:solidFill>
                          <a:latin typeface="Times New Roman" panose="02020603050405020304" pitchFamily="18" charset="0"/>
                          <a:cs typeface="Times New Roman" panose="02020603050405020304" pitchFamily="18" charset="0"/>
                        </a:rPr>
                        <a:t>al</a:t>
                      </a:r>
                      <a:r>
                        <a:rPr lang="en-US" sz="1300" dirty="0">
                          <a:solidFill>
                            <a:schemeClr val="tx1"/>
                          </a:solidFill>
                          <a:latin typeface="Times New Roman" panose="02020603050405020304" pitchFamily="18" charset="0"/>
                          <a:cs typeface="Times New Roman" panose="02020603050405020304" pitchFamily="18" charset="0"/>
                        </a:rPr>
                        <a:t> [</a:t>
                      </a:r>
                      <a:r>
                        <a:rPr lang="en-US" sz="1300" dirty="0" smtClean="0">
                          <a:solidFill>
                            <a:schemeClr val="tx1"/>
                          </a:solidFill>
                          <a:latin typeface="Times New Roman" panose="02020603050405020304" pitchFamily="18" charset="0"/>
                          <a:cs typeface="Times New Roman" panose="02020603050405020304" pitchFamily="18" charset="0"/>
                        </a:rPr>
                        <a:t>2023]</a:t>
                      </a:r>
                      <a:endParaRPr lang="en-US" sz="13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US" sz="1300" dirty="0" smtClean="0">
                          <a:solidFill>
                            <a:schemeClr val="tx1"/>
                          </a:solidFill>
                          <a:latin typeface="Times New Roman" panose="02020603050405020304" pitchFamily="18" charset="0"/>
                          <a:cs typeface="Times New Roman" panose="02020603050405020304" pitchFamily="18" charset="0"/>
                        </a:rPr>
                        <a:t>Nanocarriers as Treatment Modalities for Skin Cancer is</a:t>
                      </a:r>
                      <a:r>
                        <a:rPr lang="en-US" sz="1300" dirty="0">
                          <a:solidFill>
                            <a:schemeClr val="tx1"/>
                          </a:solidFill>
                          <a:latin typeface="Times New Roman" panose="02020603050405020304" pitchFamily="18" charset="0"/>
                          <a:cs typeface="Times New Roman" panose="02020603050405020304" pitchFamily="18" charset="0"/>
                        </a:rPr>
                        <a:t> proposed in this paper.</a:t>
                      </a:r>
                      <a:endParaRPr lang="en-IN" sz="13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300" dirty="0" smtClean="0">
                          <a:solidFill>
                            <a:schemeClr val="tx1"/>
                          </a:solidFill>
                          <a:latin typeface="Times New Roman" panose="02020603050405020304" pitchFamily="18" charset="0"/>
                          <a:cs typeface="Times New Roman" panose="02020603050405020304" pitchFamily="18" charset="0"/>
                        </a:rPr>
                        <a:t>Nanocarrier make drugs more effective by improving their stability and absorption.</a:t>
                      </a:r>
                      <a:endParaRPr lang="en-US" sz="13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indent="-1714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300" dirty="0" smtClean="0">
                          <a:solidFill>
                            <a:schemeClr val="tx1"/>
                          </a:solidFill>
                          <a:latin typeface="Times New Roman" panose="02020603050405020304" pitchFamily="18" charset="0"/>
                          <a:cs typeface="Times New Roman" panose="02020603050405020304" pitchFamily="18" charset="0"/>
                        </a:rPr>
                        <a:t>Developing and producing nanocarrier-based treatments can be difficult.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133252">
                <a:tc>
                  <a:txBody>
                    <a:bodyPr/>
                    <a:lstStyle/>
                    <a:p>
                      <a:pPr algn="just">
                        <a:lnSpc>
                          <a:spcPct val="150000"/>
                        </a:lnSpc>
                      </a:pPr>
                      <a:r>
                        <a:rPr lang="en-IN" sz="1300" dirty="0" smtClean="0">
                          <a:latin typeface="Times New Roman" panose="02020603050405020304" pitchFamily="18" charset="0"/>
                          <a:cs typeface="Times New Roman" panose="02020603050405020304" pitchFamily="18" charset="0"/>
                        </a:rPr>
                        <a:t>6.</a:t>
                      </a:r>
                      <a:endParaRPr lang="en-IN" sz="13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just">
                        <a:lnSpc>
                          <a:spcPct val="150000"/>
                        </a:lnSpc>
                      </a:pPr>
                      <a:r>
                        <a:rPr lang="en-US" sz="1300" dirty="0" smtClean="0">
                          <a:solidFill>
                            <a:schemeClr val="tx1"/>
                          </a:solidFill>
                          <a:latin typeface="Times New Roman" panose="02020603050405020304" pitchFamily="18" charset="0"/>
                          <a:cs typeface="Times New Roman" panose="02020603050405020304" pitchFamily="18" charset="0"/>
                        </a:rPr>
                        <a:t>‘</a:t>
                      </a:r>
                      <a:r>
                        <a:rPr lang="en-US" sz="1300" baseline="0" dirty="0" smtClean="0">
                          <a:solidFill>
                            <a:schemeClr val="tx1"/>
                          </a:solidFill>
                          <a:latin typeface="Times New Roman" panose="02020603050405020304" pitchFamily="18" charset="0"/>
                          <a:cs typeface="Times New Roman" panose="02020603050405020304" pitchFamily="18" charset="0"/>
                        </a:rPr>
                        <a:t>Skin cancer classification using NASNet </a:t>
                      </a:r>
                      <a:r>
                        <a:rPr lang="en-US" sz="1300" dirty="0" smtClean="0">
                          <a:solidFill>
                            <a:schemeClr val="tx1"/>
                          </a:solidFill>
                          <a:latin typeface="Times New Roman" panose="02020603050405020304" pitchFamily="18" charset="0"/>
                          <a:cs typeface="Times New Roman" panose="02020603050405020304" pitchFamily="18" charset="0"/>
                        </a:rPr>
                        <a:t>’ </a:t>
                      </a:r>
                      <a:r>
                        <a:rPr lang="en-US" sz="1300" dirty="0">
                          <a:solidFill>
                            <a:schemeClr val="tx1"/>
                          </a:solidFill>
                          <a:latin typeface="Times New Roman" panose="02020603050405020304" pitchFamily="18" charset="0"/>
                          <a:cs typeface="Times New Roman" panose="02020603050405020304" pitchFamily="18" charset="0"/>
                        </a:rPr>
                        <a:t>&amp;</a:t>
                      </a:r>
                      <a:r>
                        <a:rPr lang="en-US" sz="1300" baseline="0" dirty="0">
                          <a:solidFill>
                            <a:schemeClr val="tx1"/>
                          </a:solidFill>
                          <a:latin typeface="Times New Roman" panose="02020603050405020304" pitchFamily="18" charset="0"/>
                          <a:cs typeface="Times New Roman" panose="02020603050405020304" pitchFamily="18" charset="0"/>
                        </a:rPr>
                        <a:t> </a:t>
                      </a:r>
                      <a:r>
                        <a:rPr lang="en-US" sz="1300" baseline="0" dirty="0" smtClean="0">
                          <a:solidFill>
                            <a:schemeClr val="tx1"/>
                          </a:solidFill>
                          <a:latin typeface="Times New Roman" panose="02020603050405020304" pitchFamily="18" charset="0"/>
                          <a:cs typeface="Times New Roman" panose="02020603050405020304" pitchFamily="18" charset="0"/>
                        </a:rPr>
                        <a:t>Mohammad Atikur Rahman </a:t>
                      </a:r>
                      <a:r>
                        <a:rPr lang="en-US" sz="1300" i="1" dirty="0" smtClean="0">
                          <a:solidFill>
                            <a:schemeClr val="tx1"/>
                          </a:solidFill>
                          <a:latin typeface="Times New Roman" panose="02020603050405020304" pitchFamily="18" charset="0"/>
                          <a:cs typeface="Times New Roman" panose="02020603050405020304" pitchFamily="18" charset="0"/>
                        </a:rPr>
                        <a:t>et </a:t>
                      </a:r>
                      <a:r>
                        <a:rPr lang="en-US" sz="1300" i="1" dirty="0">
                          <a:solidFill>
                            <a:schemeClr val="tx1"/>
                          </a:solidFill>
                          <a:latin typeface="Times New Roman" panose="02020603050405020304" pitchFamily="18" charset="0"/>
                          <a:cs typeface="Times New Roman" panose="02020603050405020304" pitchFamily="18" charset="0"/>
                        </a:rPr>
                        <a:t>al </a:t>
                      </a:r>
                      <a:r>
                        <a:rPr lang="en-US" sz="1300" dirty="0">
                          <a:solidFill>
                            <a:schemeClr val="tx1"/>
                          </a:solidFill>
                          <a:latin typeface="Times New Roman" panose="02020603050405020304" pitchFamily="18" charset="0"/>
                          <a:cs typeface="Times New Roman" panose="02020603050405020304" pitchFamily="18" charset="0"/>
                        </a:rPr>
                        <a:t>[</a:t>
                      </a:r>
                      <a:r>
                        <a:rPr lang="en-US" sz="1300" dirty="0" smtClean="0">
                          <a:solidFill>
                            <a:schemeClr val="tx1"/>
                          </a:solidFill>
                          <a:latin typeface="Times New Roman" panose="02020603050405020304" pitchFamily="18" charset="0"/>
                          <a:cs typeface="Times New Roman" panose="02020603050405020304" pitchFamily="18" charset="0"/>
                        </a:rPr>
                        <a:t>2024]</a:t>
                      </a:r>
                      <a:endParaRPr lang="en-US" sz="13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pPr>
                      <a:r>
                        <a:rPr lang="en-US" sz="1300" dirty="0">
                          <a:solidFill>
                            <a:schemeClr val="tx1"/>
                          </a:solidFill>
                          <a:latin typeface="Times New Roman" panose="02020603050405020304" pitchFamily="18" charset="0"/>
                          <a:cs typeface="Times New Roman" panose="02020603050405020304" pitchFamily="18" charset="0"/>
                        </a:rPr>
                        <a:t>This paper </a:t>
                      </a:r>
                      <a:r>
                        <a:rPr lang="en-US" sz="1300" dirty="0" smtClean="0">
                          <a:solidFill>
                            <a:schemeClr val="tx1"/>
                          </a:solidFill>
                          <a:latin typeface="Times New Roman" panose="02020603050405020304" pitchFamily="18" charset="0"/>
                          <a:cs typeface="Times New Roman" panose="02020603050405020304" pitchFamily="18" charset="0"/>
                        </a:rPr>
                        <a:t>proposes</a:t>
                      </a:r>
                      <a:r>
                        <a:rPr lang="en-US" sz="1300" baseline="0" dirty="0" smtClean="0">
                          <a:solidFill>
                            <a:schemeClr val="tx1"/>
                          </a:solidFill>
                          <a:latin typeface="Times New Roman" panose="02020603050405020304" pitchFamily="18" charset="0"/>
                          <a:cs typeface="Times New Roman" panose="02020603050405020304" pitchFamily="18" charset="0"/>
                        </a:rPr>
                        <a:t> an optimized NASNet architecture, in which the NASNet model is enhanced with additional data  and an additional basic layer that is employed in CNN is added</a:t>
                      </a:r>
                      <a:r>
                        <a:rPr lang="en-US" sz="1300" dirty="0" smtClean="0">
                          <a:solidFill>
                            <a:schemeClr val="tx1"/>
                          </a:solidFill>
                          <a:latin typeface="Times New Roman" panose="02020603050405020304" pitchFamily="18" charset="0"/>
                          <a:cs typeface="Times New Roman" panose="02020603050405020304" pitchFamily="18" charset="0"/>
                        </a:rPr>
                        <a:t>.</a:t>
                      </a:r>
                      <a:endParaRPr lang="en-US" sz="13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just">
                        <a:lnSpc>
                          <a:spcPct val="150000"/>
                        </a:lnSpc>
                        <a:buFont typeface="Arial" panose="020B0604020202020204" pitchFamily="34" charset="0"/>
                        <a:buChar char="•"/>
                      </a:pPr>
                      <a:r>
                        <a:rPr lang="en-US" sz="1300" dirty="0" smtClean="0">
                          <a:latin typeface="Times New Roman" panose="02020603050405020304" pitchFamily="18" charset="0"/>
                          <a:cs typeface="Times New Roman" panose="02020603050405020304" pitchFamily="18" charset="0"/>
                        </a:rPr>
                        <a:t>NASNet models are relatively robust to changes in lighting, camera angles, or skin tone.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lgn="just">
                        <a:lnSpc>
                          <a:spcPct val="150000"/>
                        </a:lnSpc>
                        <a:buFont typeface="Arial" panose="020B0604020202020204" pitchFamily="34" charset="0"/>
                        <a:buChar char="•"/>
                      </a:pPr>
                      <a:r>
                        <a:rPr lang="en-US" sz="1300" dirty="0" smtClean="0">
                          <a:latin typeface="Times New Roman" panose="02020603050405020304" pitchFamily="18" charset="0"/>
                          <a:cs typeface="Times New Roman" panose="02020603050405020304" pitchFamily="18" charset="0"/>
                        </a:rPr>
                        <a:t>Training NASNet models</a:t>
                      </a:r>
                      <a:r>
                        <a:rPr lang="en-US" sz="1300" baseline="0" dirty="0" smtClean="0">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cs typeface="Times New Roman" panose="02020603050405020304" pitchFamily="18" charset="0"/>
                        </a:rPr>
                        <a:t>computationally intensive and time-consuming.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B6F15528-21DE-4FAA-801E-634DDDAF4B2B}" type="slidenum">
              <a:rPr lang="en-US" smtClean="0"/>
              <a:pPr/>
              <a:t>7</a:t>
            </a:fld>
            <a:endParaRPr lang="en-US" dirty="0"/>
          </a:p>
        </p:txBody>
      </p:sp>
    </p:spTree>
    <p:extLst>
      <p:ext uri="{BB962C8B-B14F-4D97-AF65-F5344CB8AC3E}">
        <p14:creationId xmlns:p14="http://schemas.microsoft.com/office/powerpoint/2010/main" val="2045089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a:bodyPr>
          <a:lstStyle/>
          <a:p>
            <a:r>
              <a:rPr lang="en-US" sz="2800" b="1" dirty="0" smtClean="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2" name="Content Placeholder 1"/>
          <p:cNvSpPr>
            <a:spLocks noGrp="1"/>
          </p:cNvSpPr>
          <p:nvPr>
            <p:ph idx="1"/>
          </p:nvPr>
        </p:nvSpPr>
        <p:spPr>
          <a:xfrm>
            <a:off x="457200" y="1447800"/>
            <a:ext cx="8229600" cy="4876800"/>
          </a:xfrm>
        </p:spPr>
        <p:txBody>
          <a:bodyPr>
            <a:normAutofit/>
          </a:bodyPr>
          <a:lstStyle/>
          <a:p>
            <a:pPr algn="just">
              <a:lnSpc>
                <a:spcPct val="120000"/>
              </a:lnSpc>
            </a:pPr>
            <a:r>
              <a:rPr lang="en-GB" sz="2000" dirty="0">
                <a:latin typeface="Times New Roman" panose="02020603050405020304" pitchFamily="18" charset="0"/>
                <a:cs typeface="Times New Roman" panose="02020603050405020304" pitchFamily="18" charset="0"/>
              </a:rPr>
              <a:t>Skin cancer classification is a crucial process in dermatology that involves identifying and categorizing different types of skin cancer based on medical images, such as dermoscopic or histopathological images.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The </a:t>
            </a:r>
            <a:r>
              <a:rPr lang="en-GB" sz="2000" dirty="0">
                <a:latin typeface="Times New Roman" panose="02020603050405020304" pitchFamily="18" charset="0"/>
                <a:cs typeface="Times New Roman" panose="02020603050405020304" pitchFamily="18" charset="0"/>
              </a:rPr>
              <a:t>three most common types of skin cancer include basal cell carcinoma (BCC), squamous cell carcinoma (SCC), and melanoma, with melanoma being the most aggressive and life-threatening form.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smtClean="0">
                <a:latin typeface="Times New Roman" panose="02020603050405020304" pitchFamily="18" charset="0"/>
                <a:cs typeface="Times New Roman" panose="02020603050405020304" pitchFamily="18" charset="0"/>
              </a:rPr>
              <a:t>Traditional </a:t>
            </a:r>
            <a:r>
              <a:rPr lang="en-GB" sz="2000" dirty="0">
                <a:latin typeface="Times New Roman" panose="02020603050405020304" pitchFamily="18" charset="0"/>
                <a:cs typeface="Times New Roman" panose="02020603050405020304" pitchFamily="18" charset="0"/>
              </a:rPr>
              <a:t>diagnosis relies on clinical examination and biopsy, but advancements in artificial intelligence (AI) and deep learning have significantly improved automated classification methods. </a:t>
            </a:r>
            <a:endParaRPr lang="en-GB" sz="2000" dirty="0" smtClean="0">
              <a:latin typeface="Times New Roman" panose="02020603050405020304" pitchFamily="18" charset="0"/>
              <a:cs typeface="Times New Roman" panose="02020603050405020304" pitchFamily="18" charset="0"/>
            </a:endParaRPr>
          </a:p>
          <a:p>
            <a:pPr algn="just">
              <a:lnSpc>
                <a:spcPct val="120000"/>
              </a:lnSpc>
            </a:pPr>
            <a:r>
              <a:rPr lang="en-GB" sz="2000" dirty="0">
                <a:latin typeface="Times New Roman" panose="02020603050405020304" pitchFamily="18" charset="0"/>
                <a:cs typeface="Times New Roman" panose="02020603050405020304" pitchFamily="18" charset="0"/>
              </a:rPr>
              <a:t>Traditional methods of skin cancer classification face several challenges that can hinder early detection and accurate diagnosis.</a:t>
            </a:r>
            <a:endParaRPr lang="en-US" sz="2000" dirty="0" smtClean="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dirty="0"/>
          </a:p>
        </p:txBody>
      </p:sp>
    </p:spTree>
    <p:extLst>
      <p:ext uri="{BB962C8B-B14F-4D97-AF65-F5344CB8AC3E}">
        <p14:creationId xmlns:p14="http://schemas.microsoft.com/office/powerpoint/2010/main" val="3822490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CONTINUED..</a:t>
            </a:r>
            <a:endPar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916289" y="2209800"/>
            <a:ext cx="5311422" cy="3552013"/>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dirty="0"/>
          </a:p>
        </p:txBody>
      </p:sp>
    </p:spTree>
    <p:extLst>
      <p:ext uri="{BB962C8B-B14F-4D97-AF65-F5344CB8AC3E}">
        <p14:creationId xmlns:p14="http://schemas.microsoft.com/office/powerpoint/2010/main" val="6811612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2816</TotalTime>
  <Words>2451</Words>
  <Application>Microsoft Office PowerPoint</Application>
  <PresentationFormat>On-screen Show (4:3)</PresentationFormat>
  <Paragraphs>244</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Times New Roman</vt:lpstr>
      <vt:lpstr>Office Theme</vt:lpstr>
      <vt:lpstr>AI-POWERED SKIN CANCER CLASSIFICATION: A VGG-19 AND FEATURE OPTIMIZATION APPROACH</vt:lpstr>
      <vt:lpstr>PROBLEM STATEMENT</vt:lpstr>
      <vt:lpstr>SOCIAL RELEVANCE</vt:lpstr>
      <vt:lpstr>OBJECTIVES</vt:lpstr>
      <vt:lpstr>LITERATURE SURVEY </vt:lpstr>
      <vt:lpstr>CONTINUED…</vt:lpstr>
      <vt:lpstr>CONTINUED…</vt:lpstr>
      <vt:lpstr>INTRODUCTION</vt:lpstr>
      <vt:lpstr>CONTINUED..</vt:lpstr>
      <vt:lpstr>CONTINUED..</vt:lpstr>
      <vt:lpstr>EXISTING SYSTEM</vt:lpstr>
      <vt:lpstr>CONTINUED</vt:lpstr>
      <vt:lpstr>BLOCK DIAGRAM-EXISTING SYSTEM </vt:lpstr>
      <vt:lpstr>DRAWBACKS</vt:lpstr>
      <vt:lpstr>PROPOSED SYSTEM</vt:lpstr>
      <vt:lpstr>CONTINUED…</vt:lpstr>
      <vt:lpstr>BLOCK DIAGRAM-PROPOSED SYSTEM </vt:lpstr>
      <vt:lpstr>STAGES OF THIS PROJECT</vt:lpstr>
      <vt:lpstr>PREPROCESSING</vt:lpstr>
      <vt:lpstr>PREPROCESSING</vt:lpstr>
      <vt:lpstr>SEGMENTATION (MODIFIED-FCM) </vt:lpstr>
      <vt:lpstr>FEATURE EXTRACTION (GLCM)</vt:lpstr>
      <vt:lpstr>CONTINUED…</vt:lpstr>
      <vt:lpstr>CLASSIFICATION (VGG-19)</vt:lpstr>
      <vt:lpstr>CONTINUED…</vt:lpstr>
      <vt:lpstr>SOFTWARE AND HARDWARE USED</vt:lpstr>
      <vt:lpstr>DATA COUNTS FOR EACH LABEL</vt:lpstr>
      <vt:lpstr>TRAIN AND TEST DATA COUNTS FOR EACH LEVEL</vt:lpstr>
      <vt:lpstr>SKIN LESION IMAGES</vt:lpstr>
      <vt:lpstr>PREPROCESSING</vt:lpstr>
      <vt:lpstr>FILTERED IMAGE TO THRESHOLDED IMAGE</vt:lpstr>
      <vt:lpstr>GLCM TEXTURE FEATURES TABLE</vt:lpstr>
      <vt:lpstr>MODEL ACCURACY AND MODEL LOSS</vt:lpstr>
      <vt:lpstr>CONFUSION MATRIX</vt:lpstr>
      <vt:lpstr>CLASSIFICATION REPORT</vt:lpstr>
      <vt:lpstr>PREDICTED OUTPUT</vt:lpstr>
      <vt:lpstr>HOME PAGE</vt:lpstr>
      <vt:lpstr>LOGIN PAGE</vt:lpstr>
      <vt:lpstr>REGISTER PAGE</vt:lpstr>
      <vt:lpstr>ANALYSIS PAGE</vt:lpstr>
      <vt:lpstr>RESULT</vt:lpstr>
      <vt:lpstr>ADVANTAGES</vt:lpstr>
      <vt:lpstr>APPLICATIONS</vt:lpstr>
      <vt:lpstr>CONCLUSION</vt:lpstr>
      <vt:lpstr>CONTINUED…</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Kavitha</dc:creator>
  <cp:lastModifiedBy>NEWGEN</cp:lastModifiedBy>
  <cp:revision>315</cp:revision>
  <dcterms:created xsi:type="dcterms:W3CDTF">2006-08-16T00:00:00Z</dcterms:created>
  <dcterms:modified xsi:type="dcterms:W3CDTF">2025-04-16T17:27:44Z</dcterms:modified>
</cp:coreProperties>
</file>